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marL="305593" indent="-305593">
              <a:buSzPct val="145000"/>
              <a:buChar char="•"/>
            </a:pPr>
            <a:r>
              <a:t>Deep learning is a subfield of machine learning in which the model learns to represent the data using many levels of concept hierarchies.</a:t>
            </a:r>
          </a:p>
          <a:p>
            <a:pPr marL="305593" indent="-305593">
              <a:buSzPct val="145000"/>
              <a:buChar char="•"/>
            </a:pPr>
            <a:r>
              <a:t>Neural networks are made from nodes and edges which combine into layers. The network maps the input x to an output 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Our model contains various hyperparameters which we need to set which affect our performance.</a:t>
            </a:r>
          </a:p>
          <a:p>
            <a:pPr/>
            <a:r>
              <a:t>learning rate</a:t>
            </a:r>
          </a:p>
          <a:p>
            <a:pPr/>
            <a:r>
              <a:t>batch size</a:t>
            </a:r>
          </a:p>
          <a:p>
            <a:pPr/>
            <a:r>
              <a:t># layers</a:t>
            </a:r>
          </a:p>
          <a:p>
            <a:pPr/>
            <a:r>
              <a:t># neurons</a:t>
            </a:r>
          </a:p>
          <a:p>
            <a:pPr/>
            <a:r>
              <a:t>To get the best results on the test set we might need to test many different combinations of them.</a:t>
            </a:r>
          </a:p>
          <a:p>
            <a:pPr/>
            <a:r>
              <a:t>Testing all these combinations on the test set is not a great idea as we want to know how well our model actually performs on never seen before data.</a:t>
            </a:r>
          </a:p>
          <a:p>
            <a:pPr/>
            <a:r>
              <a:t>To fix this we test different hyperparameters on a third dataset, a validation / development set.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marL="305593" indent="-305593">
              <a:buSzPct val="145000"/>
              <a:buChar char="•"/>
            </a:pPr>
            <a:r>
              <a:t>Given sufficient capacity, the loss on the training set will keep decreasing</a:t>
            </a:r>
          </a:p>
          <a:p>
            <a:pPr marL="305593" indent="-305593">
              <a:buSzPct val="145000"/>
              <a:buChar char="•"/>
            </a:pPr>
            <a:r>
              <a:t>The validation set loss will decrease up to a point, after which it will start increasing again. We start overfitting.</a:t>
            </a:r>
          </a:p>
          <a:p>
            <a:pPr marL="305593" indent="-305593">
              <a:buSzPct val="145000"/>
              <a:buChar char="•"/>
            </a:pPr>
            <a:r>
              <a:t>One way to control overfitting is to do early-stopping: identify the point at which we start overfitting, and stop training there. This is what we will do in the assignment.</a:t>
            </a:r>
          </a:p>
          <a:p>
            <a:pPr marL="305593" indent="-305593">
              <a:buSzPct val="145000"/>
              <a:buChar char="•"/>
            </a:pPr>
            <a:r>
              <a:t>Early-stopping is generally discouraged in favour of dropout and regularisation: techniques we will discuss next session.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lvl1pPr marL="305593" indent="-305593">
              <a:buSzPct val="145000"/>
              <a:buChar char="•"/>
            </a:lvl1pPr>
          </a:lstStyle>
          <a:p>
            <a:pPr/>
            <a:r>
              <a:t>Even after many epochs, the loss does not get close to 0. The model does not have enough capacity. Increase the number of layers and/or neurons.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lvl1pPr marL="305593" indent="-305593">
              <a:buSzPct val="145000"/>
              <a:buChar char="•"/>
            </a:lvl1pPr>
          </a:lstStyle>
          <a:p>
            <a:pPr/>
            <a:r>
              <a:t>Specific to deep learning are the tweaking of the different hyperparameters, and how overfitting/underfitting develops given model capacity and optimization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marL="305593" indent="-305593">
              <a:buSzPct val="145000"/>
              <a:buChar char="•"/>
            </a:pPr>
            <a:r>
              <a:t>Minimise information leakage across the different sets</a:t>
            </a:r>
          </a:p>
          <a:p>
            <a:pPr marL="305593" indent="-305593">
              <a:buSzPct val="145000"/>
              <a:buChar char="•"/>
            </a:pPr>
            <a:r>
              <a:t>Validation set should not know anything about the training set and vice versa, same for the test set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marL="305593" indent="-305593">
              <a:buSzPct val="145000"/>
              <a:buChar char="•"/>
            </a:pPr>
            <a:r>
              <a:t>Structure is similar to last notebook</a:t>
            </a:r>
          </a:p>
          <a:p>
            <a:pPr marL="305593" indent="-305593">
              <a:buSzPct val="145000"/>
              <a:buChar char="•"/>
            </a:pPr>
            <a:r>
              <a:t>In bold is things that are new, but will be explained in the notebook</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p>
            <a:pPr marL="305593" indent="-305593">
              <a:buSzPct val="145000"/>
              <a:buChar char="•"/>
            </a:pPr>
            <a:r>
              <a:t>Fill out the notebook as instructed, and upload it to canvas</a:t>
            </a:r>
          </a:p>
          <a:p>
            <a:pPr marL="305593" indent="-305593">
              <a:buSzPct val="145000"/>
              <a:buChar char="•"/>
            </a:pPr>
            <a:r>
              <a:t>Download it using File -&gt; Download as -&gt; Notebook (.ipynb)</a:t>
            </a:r>
          </a:p>
          <a:p>
            <a:pPr marL="305593" indent="-305593">
              <a:buSzPct val="145000"/>
              <a:buChar char="•"/>
            </a:pPr>
            <a:r>
              <a:t>Upload it to the Canvas assignment</a:t>
            </a:r>
          </a:p>
          <a:p>
            <a:pPr marL="305593" indent="-305593">
              <a:buSzPct val="145000"/>
              <a:buChar char="•"/>
              <a:defRPr b="1"/>
            </a:pPr>
            <a:r>
              <a:t>Deadline is April 1st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marL="305593" indent="-305593">
              <a:buSzPct val="145000"/>
              <a:buChar char="•"/>
            </a:pPr>
            <a:r>
              <a:t>Neurons are the basic building blocks of neural networks</a:t>
            </a:r>
          </a:p>
          <a:p>
            <a:pPr marL="305593" indent="-305593">
              <a:buSzPct val="145000"/>
              <a:buChar char="•"/>
            </a:pPr>
            <a:r>
              <a:t>Neurons multiply their input by their weights (one per input), add a bias term and then send the result to an activation function</a:t>
            </a:r>
          </a:p>
          <a:p>
            <a:pPr marL="305593" indent="-305593">
              <a:buSzPct val="145000"/>
              <a:buChar char="•"/>
            </a:pPr>
            <a:r>
              <a:t>This is only one type of neuron. In the upcoming sessions we will discuss other types.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marL="305593" indent="-305593">
              <a:buSzPct val="145000"/>
              <a:buChar char="•"/>
            </a:pPr>
            <a:r>
              <a:t>Metrics are typically not differentiable, making them unsuitable for optimisation purposes</a:t>
            </a:r>
          </a:p>
          <a:p>
            <a:pPr marL="305593" indent="-305593">
              <a:buSzPct val="145000"/>
              <a:buChar char="•"/>
            </a:pPr>
            <a:r>
              <a:t>Metrics give you some indication of model performance for your domain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marL="305593" indent="-305593">
              <a:buSzPct val="145000"/>
              <a:buChar char="•"/>
            </a:pPr>
            <a:r>
              <a:t>This is the loss surface for two weights: x1 and x2</a:t>
            </a:r>
          </a:p>
          <a:p>
            <a:pPr marL="305593" indent="-305593">
              <a:buSzPct val="145000"/>
              <a:buChar char="•"/>
            </a:pPr>
            <a:r>
              <a:t>We want to go down the loss surface, and need to follow the slope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lvl1pPr marL="305593" indent="-305593">
              <a:buSzPct val="145000"/>
              <a:buChar char="•"/>
            </a:lvl1pPr>
          </a:lstStyle>
          <a:p>
            <a:pPr/>
            <a:r>
              <a:t>Global optimum is not necessarily what we want, because we are probably overfitting a lot at that point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marL="305593" indent="-305593">
              <a:buSzPct val="145000"/>
              <a:buChar char="•"/>
            </a:pPr>
            <a:r>
              <a:t>Batch gradient descent expects relatively smooth loss surfaces like the one on the right, but more often our surface looks like the one on the left</a:t>
            </a:r>
          </a:p>
          <a:p>
            <a:pPr marL="305593" indent="-305593">
              <a:buSzPct val="145000"/>
              <a:buChar char="•"/>
            </a:pPr>
            <a:r>
              <a:t>For reasons of performance we use mini-batches of data rather than ordinary batch gradient descent</a:t>
            </a:r>
          </a:p>
          <a:p>
            <a:pPr marL="305593" indent="-305593">
              <a:buSzPct val="145000"/>
              <a:buChar char="•"/>
            </a:pPr>
            <a:r>
              <a:t>It will cause our total loss to not always decrease, but runs faster.</a:t>
            </a:r>
          </a:p>
          <a:p>
            <a:pPr marL="305593" indent="-305593">
              <a:buSzPct val="145000"/>
              <a:buChar char="•"/>
            </a:pPr>
            <a:r>
              <a:t>Batch size = m (the whole dataset) is equivalent to GD.</a:t>
            </a:r>
          </a:p>
          <a:p>
            <a:pPr marL="305593" indent="-305593">
              <a:buSzPct val="145000"/>
              <a:buChar char="•"/>
            </a:pPr>
            <a:r>
              <a:t>Batch size = 1 is called stochastic gradient descent.</a:t>
            </a:r>
          </a:p>
          <a:p>
            <a:pPr marL="305593" indent="-305593">
              <a:buSzPct val="145000"/>
              <a:buChar char="•"/>
            </a:pPr>
            <a:r>
              <a:t>We iterate through the dataset many times, the number of times is the epoch, another hyperparameter.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lvl1pPr marL="305593" indent="-305593">
              <a:buSzPct val="145000"/>
              <a:buChar char="•"/>
            </a:lvl1pPr>
          </a:lstStyle>
          <a:p>
            <a:pPr/>
            <a:r>
              <a:t>Backprop sends stronger "error signals" to nodes which contributed a lot to the overall error, and will update these weights more strongly than others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marL="305593" indent="-305593">
              <a:buSzPct val="145000"/>
              <a:buChar char="•"/>
            </a:pPr>
            <a:r>
              <a:t>Adam: Adaptive moment optimization</a:t>
            </a:r>
          </a:p>
          <a:p>
            <a:pPr lvl="1" marL="750093" indent="-305593">
              <a:buSzPct val="145000"/>
              <a:buChar char="•"/>
            </a:pPr>
            <a:r>
              <a:t>Instead of a single learning rate, we have a learning rate per parameter</a:t>
            </a:r>
          </a:p>
          <a:p>
            <a:pPr lvl="1" marL="750093" indent="-305593">
              <a:buSzPct val="145000"/>
              <a:buChar char="•"/>
            </a:pPr>
            <a:r>
              <a:t>We incorporate something similar to a momentum term, where past gradients have some effect on the current gradient as well. This speeds up training.</a:t>
            </a:r>
          </a:p>
          <a:p>
            <a:pPr marL="305593" indent="-305593">
              <a:buSzPct val="145000"/>
              <a:buChar char="•"/>
            </a:pPr>
            <a:r>
              <a:t>Adam is quite robust and reliable, and usually quite fast</a:t>
            </a:r>
          </a:p>
          <a:p>
            <a:pPr marL="305593" indent="-305593">
              <a:buSzPct val="145000"/>
              <a:buChar char="•"/>
            </a:pPr>
            <a:r>
              <a:t>We are solving a modified XOR problem with Keras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marL="305593" indent="-305593">
              <a:buSzPct val="145000"/>
              <a:buChar char="•"/>
            </a:pPr>
            <a:r>
              <a:t>In the notebook we saw that we were able to perform very well (even perfectly!) on our training dataset.</a:t>
            </a:r>
          </a:p>
          <a:p>
            <a:pPr marL="305593" indent="-305593">
              <a:buSzPct val="145000"/>
              <a:buChar char="•"/>
            </a:pPr>
            <a:r>
              <a:t>But the problem is that you would not expect this decision boundary to generalise well to new examples.</a:t>
            </a:r>
          </a:p>
          <a:p>
            <a:pPr marL="305593" indent="-305593">
              <a:buSzPct val="145000"/>
              <a:buChar char="•"/>
            </a:pPr>
            <a:r>
              <a:t>To test such generalisation we need to evaluate our model against a dataset which it was not trained on, the test set. In this case, we see that the decision boundary is far too specific to the original data set, and shows severely reduced performance on our test set (right).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2" name="Title Text"/>
          <p:cNvSpPr txBox="1"/>
          <p:nvPr>
            <p:ph type="title"/>
          </p:nvPr>
        </p:nvSpPr>
        <p:spPr>
          <a:xfrm>
            <a:off x="1270000" y="1638300"/>
            <a:ext cx="10464800" cy="3302000"/>
          </a:xfrm>
          <a:prstGeom prst="rect">
            <a:avLst/>
          </a:prstGeom>
        </p:spPr>
        <p:txBody>
          <a:bodyPr anchor="b"/>
          <a:lstStyle/>
          <a:p>
            <a:pPr/>
            <a:r>
              <a:t>Title Text</a:t>
            </a:r>
          </a:p>
        </p:txBody>
      </p:sp>
      <p:sp>
        <p:nvSpPr>
          <p:cNvPr id="13"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1"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2" name="Title Text"/>
          <p:cNvSpPr txBox="1"/>
          <p:nvPr>
            <p:ph type="title"/>
          </p:nvPr>
        </p:nvSpPr>
        <p:spPr>
          <a:xfrm>
            <a:off x="1270000" y="6718300"/>
            <a:ext cx="10464800" cy="1422400"/>
          </a:xfrm>
          <a:prstGeom prst="rect">
            <a:avLst/>
          </a:prstGeom>
        </p:spPr>
        <p:txBody>
          <a:bodyPr anchor="b"/>
          <a:lstStyle/>
          <a:p>
            <a:pPr/>
            <a:r>
              <a:t>Title Text</a:t>
            </a:r>
          </a:p>
        </p:txBody>
      </p:sp>
      <p:sp>
        <p:nvSpPr>
          <p:cNvPr id="23"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1" name="Title Text"/>
          <p:cNvSpPr txBox="1"/>
          <p:nvPr>
            <p:ph type="title"/>
          </p:nvPr>
        </p:nvSpPr>
        <p:spPr>
          <a:xfrm>
            <a:off x="1270000" y="3225800"/>
            <a:ext cx="10464800" cy="3302000"/>
          </a:xfrm>
          <a:prstGeom prst="rect">
            <a:avLst/>
          </a:prstGeom>
        </p:spPr>
        <p:txBody>
          <a:bodyPr/>
          <a:lstStyle/>
          <a:p>
            <a:pPr/>
            <a:r>
              <a:t>Title Text</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9"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40"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1"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9" name="Title Text"/>
          <p:cNvSpPr txBox="1"/>
          <p:nvPr>
            <p:ph type="title"/>
          </p:nvPr>
        </p:nvSpPr>
        <p:spPr>
          <a:prstGeom prst="rect">
            <a:avLst/>
          </a:prstGeom>
        </p:spPr>
        <p:txBody>
          <a:bodyPr/>
          <a:lstStyle/>
          <a:p>
            <a:pPr/>
            <a:r>
              <a:t>Title Text</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blog.algorithmia.com/introduction-to-loss-functions/"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hyperlink" Target="https://rasbt.github.io/mlxtend/user_guide/general_concepts/gradient-optimization/"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blog.algorithmia.com/introduction-to-loss-functions/"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s://dba.projects.sda.surfsara.nl" TargetMode="External"/><Relationship Id="rId4" Type="http://schemas.openxmlformats.org/officeDocument/2006/relationships/hyperlink" Target="https://canvas.eur.nl/courses/26009/discussion_topics" TargetMode="External"/><Relationship Id="rId5"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keras.io/" TargetMode="Externa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jpeg"/><Relationship Id="rId6"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dba.projects.sda.surfsara.nl/" TargetMode="External"/><Relationship Id="rId3"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hyperlink" Target="http://www.cs.nthu.edu.tw/~shwu/courses/ml/labs/08_CV_Ensembling/08_CV_Ensembling.html"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dba.projects.sda.surfsara.nl" TargetMode="External"/><Relationship Id="rId4" Type="http://schemas.openxmlformats.org/officeDocument/2006/relationships/hyperlink" Target="https://canvas.eur.nl/courses/26009/discussion_topics"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hyperlink" Target="http://www.cs.nthu.edu.tw/~shwu/courses/ml/labs/08_CV_Ensembling/08_CV_Ensembling.html"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2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dba.projects.sda.surfsara.nl/" TargetMode="External"/><Relationship Id="rId3" Type="http://schemas.openxmlformats.org/officeDocument/2006/relationships/image" Target="../media/image1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Deep learning"/>
          <p:cNvSpPr txBox="1"/>
          <p:nvPr>
            <p:ph type="title"/>
          </p:nvPr>
        </p:nvSpPr>
        <p:spPr>
          <a:prstGeom prst="rect">
            <a:avLst/>
          </a:prstGeom>
        </p:spPr>
        <p:txBody>
          <a:bodyPr/>
          <a:lstStyle/>
          <a:p>
            <a:pPr/>
            <a:r>
              <a:t>Deep learning</a:t>
            </a:r>
          </a:p>
        </p:txBody>
      </p:sp>
      <p:sp>
        <p:nvSpPr>
          <p:cNvPr id="120" name="Deep learning with Keras"/>
          <p:cNvSpPr txBox="1"/>
          <p:nvPr>
            <p:ph type="body" sz="quarter" idx="1"/>
          </p:nvPr>
        </p:nvSpPr>
        <p:spPr>
          <a:prstGeom prst="rect">
            <a:avLst/>
          </a:prstGeom>
        </p:spPr>
        <p:txBody>
          <a:bodyPr/>
          <a:lstStyle/>
          <a:p>
            <a:pPr/>
            <a:r>
              <a:t>Deep learning with Keras</a:t>
            </a:r>
          </a:p>
        </p:txBody>
      </p:sp>
      <p:pic>
        <p:nvPicPr>
          <p:cNvPr id="121" name="Image" descr="Image"/>
          <p:cNvPicPr>
            <a:picLocks noChangeAspect="1"/>
          </p:cNvPicPr>
          <p:nvPr/>
        </p:nvPicPr>
        <p:blipFill>
          <a:blip r:embed="rId2">
            <a:extLst/>
          </a:blip>
          <a:stretch>
            <a:fillRect/>
          </a:stretch>
        </p:blipFill>
        <p:spPr>
          <a:xfrm>
            <a:off x="1174740" y="739379"/>
            <a:ext cx="10655320" cy="578564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Example: Linear Regression"/>
          <p:cNvSpPr txBox="1"/>
          <p:nvPr>
            <p:ph type="title"/>
          </p:nvPr>
        </p:nvSpPr>
        <p:spPr>
          <a:prstGeom prst="rect">
            <a:avLst/>
          </a:prstGeom>
        </p:spPr>
        <p:txBody>
          <a:bodyPr/>
          <a:lstStyle/>
          <a:p>
            <a:pPr lvl="1" defTabSz="490727">
              <a:defRPr sz="6719"/>
            </a:pPr>
            <a:r>
              <a:t>Example: Linear Regression</a:t>
            </a:r>
          </a:p>
        </p:txBody>
      </p:sp>
      <p:sp>
        <p:nvSpPr>
          <p:cNvPr id="238" name="For example, if we map our inputs directly to an output using:…"/>
          <p:cNvSpPr txBox="1"/>
          <p:nvPr>
            <p:ph type="body" sz="half" idx="1"/>
          </p:nvPr>
        </p:nvSpPr>
        <p:spPr>
          <a:prstGeom prst="rect">
            <a:avLst/>
          </a:prstGeom>
        </p:spPr>
        <p:txBody>
          <a:bodyPr/>
          <a:lstStyle/>
          <a:p>
            <a:pPr/>
            <a:r>
              <a:t>For example, if we map our inputs directly to an output using:</a:t>
            </a:r>
          </a:p>
          <a:p>
            <a:pPr/>
          </a:p>
          <a:p>
            <a:pPr/>
            <a:r>
              <a:t>And use this loss:</a:t>
            </a:r>
          </a:p>
          <a:p>
            <a:pPr/>
          </a:p>
          <a:p>
            <a:pPr/>
            <a:r>
              <a:t>we get linear regression.</a:t>
            </a:r>
          </a:p>
        </p:txBody>
      </p:sp>
      <p:sp>
        <p:nvSpPr>
          <p:cNvPr id="239" name="Circle"/>
          <p:cNvSpPr/>
          <p:nvPr/>
        </p:nvSpPr>
        <p:spPr>
          <a:xfrm>
            <a:off x="10058400" y="2959100"/>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40" name="Circle"/>
          <p:cNvSpPr/>
          <p:nvPr/>
        </p:nvSpPr>
        <p:spPr>
          <a:xfrm>
            <a:off x="6933058" y="2959100"/>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41" name="Circle"/>
          <p:cNvSpPr/>
          <p:nvPr/>
        </p:nvSpPr>
        <p:spPr>
          <a:xfrm>
            <a:off x="8444358" y="5392737"/>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42" name="Rectangle"/>
          <p:cNvSpPr/>
          <p:nvPr/>
        </p:nvSpPr>
        <p:spPr>
          <a:xfrm>
            <a:off x="6656437" y="3261518"/>
            <a:ext cx="5615881" cy="3591670"/>
          </a:xfrm>
          <a:prstGeom prst="rect">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43"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44" name="Line"/>
          <p:cNvSpPr/>
          <p:nvPr/>
        </p:nvSpPr>
        <p:spPr>
          <a:xfrm>
            <a:off x="8297387" y="4814876"/>
            <a:ext cx="523238" cy="704969"/>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45" name="Equation"/>
          <p:cNvSpPr txBox="1"/>
          <p:nvPr/>
        </p:nvSpPr>
        <p:spPr>
          <a:xfrm>
            <a:off x="10688381" y="3770217"/>
            <a:ext cx="699390" cy="30632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m:rPr>
                      <m:sty m:val="p"/>
                      <m:scr m:val="double-struck"/>
                    </m:rP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Y</m:t>
                  </m:r>
                </m:oMath>
              </m:oMathPara>
            </a14:m>
            <a:endParaRPr sz="3000"/>
          </a:p>
        </p:txBody>
      </p:sp>
      <p:sp>
        <p:nvSpPr>
          <p:cNvPr id="246" name="Equation"/>
          <p:cNvSpPr txBox="1"/>
          <p:nvPr/>
        </p:nvSpPr>
        <p:spPr>
          <a:xfrm>
            <a:off x="8998498" y="3440231"/>
            <a:ext cx="931758" cy="262891"/>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X</m:t>
                  </m:r>
                </m:oMath>
              </m:oMathPara>
            </a14:m>
            <a:endParaRPr sz="3000"/>
          </a:p>
        </p:txBody>
      </p:sp>
      <p:sp>
        <p:nvSpPr>
          <p:cNvPr id="247" name="Dataset"/>
          <p:cNvSpPr txBox="1"/>
          <p:nvPr/>
        </p:nvSpPr>
        <p:spPr>
          <a:xfrm>
            <a:off x="10460924" y="2461361"/>
            <a:ext cx="1076834"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Dataset</a:t>
            </a:r>
          </a:p>
        </p:txBody>
      </p:sp>
      <p:sp>
        <p:nvSpPr>
          <p:cNvPr id="248" name="Equation"/>
          <p:cNvSpPr txBox="1"/>
          <p:nvPr/>
        </p:nvSpPr>
        <p:spPr>
          <a:xfrm>
            <a:off x="7245455" y="3725495"/>
            <a:ext cx="1257091" cy="342048"/>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249" name="Loss"/>
          <p:cNvSpPr txBox="1"/>
          <p:nvPr/>
        </p:nvSpPr>
        <p:spPr>
          <a:xfrm>
            <a:off x="9109666" y="7330968"/>
            <a:ext cx="709423"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Loss</a:t>
            </a:r>
          </a:p>
        </p:txBody>
      </p:sp>
      <p:sp>
        <p:nvSpPr>
          <p:cNvPr id="250" name="Equation"/>
          <p:cNvSpPr txBox="1"/>
          <p:nvPr/>
        </p:nvSpPr>
        <p:spPr>
          <a:xfrm>
            <a:off x="8968295" y="6159323"/>
            <a:ext cx="834010" cy="34166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51" name="Equation"/>
          <p:cNvSpPr txBox="1"/>
          <p:nvPr/>
        </p:nvSpPr>
        <p:spPr>
          <a:xfrm>
            <a:off x="10370098" y="5244277"/>
            <a:ext cx="912327" cy="331090"/>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Y</m:t>
                  </m:r>
                </m:oMath>
              </m:oMathPara>
            </a14:m>
            <a:endParaRPr sz="3000"/>
          </a:p>
        </p:txBody>
      </p:sp>
      <p:sp>
        <p:nvSpPr>
          <p:cNvPr id="252" name="Line"/>
          <p:cNvSpPr/>
          <p:nvPr/>
        </p:nvSpPr>
        <p:spPr>
          <a:xfrm flipH="1">
            <a:off x="9868892" y="4680607"/>
            <a:ext cx="570271" cy="761078"/>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53" name="Equation"/>
          <p:cNvSpPr txBox="1"/>
          <p:nvPr/>
        </p:nvSpPr>
        <p:spPr>
          <a:xfrm>
            <a:off x="8592098" y="4886520"/>
            <a:ext cx="183653" cy="34166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254" name="Equation"/>
          <p:cNvSpPr txBox="1"/>
          <p:nvPr/>
        </p:nvSpPr>
        <p:spPr>
          <a:xfrm>
            <a:off x="2090213" y="4965145"/>
            <a:ext cx="2331089" cy="39686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w</m:t>
                      </m:r>
                    </m:e>
                    <m:sup>
                      <m:r>
                        <a:rPr xmlns:a="http://schemas.openxmlformats.org/drawingml/2006/main" sz="3000" i="1">
                          <a:solidFill>
                            <a:srgbClr val="000000"/>
                          </a:solidFill>
                          <a:latin typeface="Cambria Math" panose="02040503050406030204" pitchFamily="18" charset="0"/>
                        </a:rPr>
                        <m:t>T</m:t>
                      </m:r>
                    </m:sup>
                  </m:sSup>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b</m:t>
                  </m:r>
                </m:oMath>
              </m:oMathPara>
            </a14:m>
            <a:endParaRPr sz="3000"/>
          </a:p>
        </p:txBody>
      </p:sp>
      <p:sp>
        <p:nvSpPr>
          <p:cNvPr id="255" name="Equation"/>
          <p:cNvSpPr txBox="1"/>
          <p:nvPr/>
        </p:nvSpPr>
        <p:spPr>
          <a:xfrm>
            <a:off x="2107670" y="6707993"/>
            <a:ext cx="2716753" cy="549643"/>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f>
                    <m:fPr>
                      <m:ctrlPr>
                        <a:rPr xmlns:a="http://schemas.openxmlformats.org/drawingml/2006/main" sz="3000" i="1">
                          <a:solidFill>
                            <a:srgbClr val="000000"/>
                          </a:solidFill>
                          <a:latin typeface="Cambria Math" panose="02040503050406030204" pitchFamily="18" charset="0"/>
                        </a:rPr>
                      </m:ctrlPr>
                      <m:type m:val="bar"/>
                    </m:fPr>
                    <m:num>
                      <m:r>
                        <a:rPr xmlns:a="http://schemas.openxmlformats.org/drawingml/2006/main" sz="3000" i="1">
                          <a:solidFill>
                            <a:srgbClr val="000000"/>
                          </a:solidFill>
                          <a:latin typeface="Cambria Math" panose="02040503050406030204" pitchFamily="18" charset="0"/>
                        </a:rPr>
                        <m:t>1</m:t>
                      </m:r>
                    </m:num>
                    <m:den>
                      <m:r>
                        <a:rPr xmlns:a="http://schemas.openxmlformats.org/drawingml/2006/main" sz="3000" i="1">
                          <a:solidFill>
                            <a:srgbClr val="000000"/>
                          </a:solidFill>
                          <a:latin typeface="Cambria Math" panose="02040503050406030204" pitchFamily="18" charset="0"/>
                        </a:rPr>
                        <m:t>2</m:t>
                      </m:r>
                    </m:den>
                  </m:f>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y</m:t>
                  </m:r>
                  <m:sSup>
                    <m:e>
                      <m:r>
                        <a:rPr xmlns:a="http://schemas.openxmlformats.org/drawingml/2006/main" sz="3000" i="1">
                          <a:solidFill>
                            <a:srgbClr val="000000"/>
                          </a:solidFill>
                          <a:latin typeface="Cambria Math" panose="02040503050406030204" pitchFamily="18" charset="0"/>
                        </a:rPr>
                        <m:t>)</m:t>
                      </m:r>
                    </m:e>
                    <m:sup>
                      <m:r>
                        <a:rPr xmlns:a="http://schemas.openxmlformats.org/drawingml/2006/main" sz="3000" i="1">
                          <a:solidFill>
                            <a:srgbClr val="000000"/>
                          </a:solidFill>
                          <a:latin typeface="Cambria Math" panose="02040503050406030204" pitchFamily="18" charset="0"/>
                        </a:rPr>
                        <m:t>2</m:t>
                      </m:r>
                    </m:sup>
                  </m:sSup>
                </m:oMath>
              </m:oMathPara>
            </a14:m>
            <a:endParaRPr sz="3000"/>
          </a:p>
        </p:txBody>
      </p:sp>
      <p:sp>
        <p:nvSpPr>
          <p:cNvPr id="256" name="Network"/>
          <p:cNvSpPr txBox="1"/>
          <p:nvPr/>
        </p:nvSpPr>
        <p:spPr>
          <a:xfrm>
            <a:off x="7291857" y="2461361"/>
            <a:ext cx="1164286"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Network</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Understanding loss"/>
          <p:cNvSpPr txBox="1"/>
          <p:nvPr>
            <p:ph type="title"/>
          </p:nvPr>
        </p:nvSpPr>
        <p:spPr>
          <a:prstGeom prst="rect">
            <a:avLst/>
          </a:prstGeom>
        </p:spPr>
        <p:txBody>
          <a:bodyPr/>
          <a:lstStyle/>
          <a:p>
            <a:pPr lvl="1"/>
            <a:r>
              <a:t>Understanding loss</a:t>
            </a:r>
          </a:p>
        </p:txBody>
      </p:sp>
      <p:sp>
        <p:nvSpPr>
          <p:cNvPr id="259" name="Equation"/>
          <p:cNvSpPr txBox="1"/>
          <p:nvPr/>
        </p:nvSpPr>
        <p:spPr>
          <a:xfrm>
            <a:off x="3010071" y="2663175"/>
            <a:ext cx="4176947" cy="402703"/>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2</m:t>
                      </m:r>
                    </m:sup>
                  </m:sSup>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2</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3</m:t>
                      </m:r>
                    </m:sup>
                  </m:sSup>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3</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60" name="3 data points"/>
          <p:cNvSpPr txBox="1"/>
          <p:nvPr/>
        </p:nvSpPr>
        <p:spPr>
          <a:xfrm>
            <a:off x="1176069" y="2624031"/>
            <a:ext cx="1749909"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3 data points</a:t>
            </a:r>
          </a:p>
        </p:txBody>
      </p:sp>
      <p:sp>
        <p:nvSpPr>
          <p:cNvPr id="261" name="Equation"/>
          <p:cNvSpPr txBox="1"/>
          <p:nvPr/>
        </p:nvSpPr>
        <p:spPr>
          <a:xfrm>
            <a:off x="2608939" y="3314767"/>
            <a:ext cx="1519259" cy="39165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1,1</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62" name="Equation"/>
          <p:cNvSpPr txBox="1"/>
          <p:nvPr/>
        </p:nvSpPr>
        <p:spPr>
          <a:xfrm>
            <a:off x="4691153" y="3314767"/>
            <a:ext cx="987003" cy="402703"/>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oMath>
              </m:oMathPara>
            </a14:m>
            <a:endParaRPr sz="3000"/>
          </a:p>
        </p:txBody>
      </p:sp>
      <p:sp>
        <p:nvSpPr>
          <p:cNvPr id="263" name="Equation"/>
          <p:cNvSpPr txBox="1"/>
          <p:nvPr/>
        </p:nvSpPr>
        <p:spPr>
          <a:xfrm>
            <a:off x="2608939" y="3961048"/>
            <a:ext cx="1519259" cy="39165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2</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64" name="Equation"/>
          <p:cNvSpPr txBox="1"/>
          <p:nvPr/>
        </p:nvSpPr>
        <p:spPr>
          <a:xfrm>
            <a:off x="4691153" y="3961048"/>
            <a:ext cx="956523" cy="402703"/>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2</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oMath>
              </m:oMathPara>
            </a14:m>
            <a:endParaRPr sz="3000"/>
          </a:p>
        </p:txBody>
      </p:sp>
      <p:sp>
        <p:nvSpPr>
          <p:cNvPr id="265" name="Equation"/>
          <p:cNvSpPr txBox="1"/>
          <p:nvPr/>
        </p:nvSpPr>
        <p:spPr>
          <a:xfrm>
            <a:off x="2634807" y="4569612"/>
            <a:ext cx="1519259" cy="391653"/>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3</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0,0</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66" name="Equation"/>
          <p:cNvSpPr txBox="1"/>
          <p:nvPr/>
        </p:nvSpPr>
        <p:spPr>
          <a:xfrm>
            <a:off x="4717021" y="4569612"/>
            <a:ext cx="987765" cy="40270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3</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m:t>
                  </m:r>
                </m:oMath>
              </m:oMathPara>
            </a14:m>
            <a:endParaRPr sz="3000"/>
          </a:p>
        </p:txBody>
      </p:sp>
      <p:sp>
        <p:nvSpPr>
          <p:cNvPr id="267" name="Circle"/>
          <p:cNvSpPr/>
          <p:nvPr/>
        </p:nvSpPr>
        <p:spPr>
          <a:xfrm>
            <a:off x="7735651" y="4507858"/>
            <a:ext cx="737610" cy="737884"/>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68" name="Circle"/>
          <p:cNvSpPr/>
          <p:nvPr/>
        </p:nvSpPr>
        <p:spPr>
          <a:xfrm>
            <a:off x="7735651" y="5999140"/>
            <a:ext cx="737610" cy="737884"/>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69" name="Circle"/>
          <p:cNvSpPr/>
          <p:nvPr/>
        </p:nvSpPr>
        <p:spPr>
          <a:xfrm>
            <a:off x="10245054" y="5686106"/>
            <a:ext cx="737610" cy="737883"/>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70" name="Circle"/>
          <p:cNvSpPr/>
          <p:nvPr/>
        </p:nvSpPr>
        <p:spPr>
          <a:xfrm>
            <a:off x="7735651" y="7490468"/>
            <a:ext cx="737610" cy="737883"/>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71" name="Equation"/>
          <p:cNvSpPr txBox="1"/>
          <p:nvPr/>
        </p:nvSpPr>
        <p:spPr>
          <a:xfrm>
            <a:off x="7967998" y="4745029"/>
            <a:ext cx="272917" cy="26354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1</m:t>
                      </m:r>
                    </m:sub>
                  </m:sSub>
                </m:oMath>
              </m:oMathPara>
            </a14:m>
            <a:endParaRPr sz="3000"/>
          </a:p>
        </p:txBody>
      </p:sp>
      <p:sp>
        <p:nvSpPr>
          <p:cNvPr id="272" name="Equation"/>
          <p:cNvSpPr txBox="1"/>
          <p:nvPr/>
        </p:nvSpPr>
        <p:spPr>
          <a:xfrm>
            <a:off x="7967998" y="6236311"/>
            <a:ext cx="301861" cy="26354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2</m:t>
                      </m:r>
                    </m:sub>
                  </m:sSub>
                </m:oMath>
              </m:oMathPara>
            </a14:m>
            <a:endParaRPr sz="3000"/>
          </a:p>
        </p:txBody>
      </p:sp>
      <p:sp>
        <p:nvSpPr>
          <p:cNvPr id="273" name="Equation"/>
          <p:cNvSpPr txBox="1"/>
          <p:nvPr/>
        </p:nvSpPr>
        <p:spPr>
          <a:xfrm>
            <a:off x="8018540" y="7727593"/>
            <a:ext cx="171832" cy="26479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b</m:t>
                  </m:r>
                </m:oMath>
              </m:oMathPara>
            </a14:m>
            <a:endParaRPr sz="3000"/>
          </a:p>
        </p:txBody>
      </p:sp>
      <p:sp>
        <p:nvSpPr>
          <p:cNvPr id="274" name="Equation"/>
          <p:cNvSpPr txBox="1"/>
          <p:nvPr/>
        </p:nvSpPr>
        <p:spPr>
          <a:xfrm>
            <a:off x="10490101" y="5910576"/>
            <a:ext cx="183653" cy="34166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275" name="Line"/>
          <p:cNvSpPr/>
          <p:nvPr/>
        </p:nvSpPr>
        <p:spPr>
          <a:xfrm flipV="1">
            <a:off x="8553678" y="6270167"/>
            <a:ext cx="1618928" cy="1369268"/>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6" name="Line"/>
          <p:cNvSpPr/>
          <p:nvPr/>
        </p:nvSpPr>
        <p:spPr>
          <a:xfrm flipV="1">
            <a:off x="8553678" y="6083695"/>
            <a:ext cx="1613213" cy="343297"/>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7" name="Line"/>
          <p:cNvSpPr/>
          <p:nvPr/>
        </p:nvSpPr>
        <p:spPr>
          <a:xfrm>
            <a:off x="8579889" y="4885111"/>
            <a:ext cx="1565100" cy="1002175"/>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8" name="Equation"/>
          <p:cNvSpPr txBox="1"/>
          <p:nvPr/>
        </p:nvSpPr>
        <p:spPr>
          <a:xfrm>
            <a:off x="9222583" y="4876800"/>
            <a:ext cx="993428" cy="35307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oMath>
              </m:oMathPara>
            </a14:m>
            <a:endParaRPr sz="3000"/>
          </a:p>
        </p:txBody>
      </p:sp>
      <p:sp>
        <p:nvSpPr>
          <p:cNvPr id="279" name="Equation"/>
          <p:cNvSpPr txBox="1"/>
          <p:nvPr/>
        </p:nvSpPr>
        <p:spPr>
          <a:xfrm>
            <a:off x="8551035" y="5876223"/>
            <a:ext cx="1295942" cy="35764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2</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0.5</m:t>
                  </m:r>
                </m:oMath>
              </m:oMathPara>
            </a14:m>
            <a:endParaRPr sz="3000"/>
          </a:p>
        </p:txBody>
      </p:sp>
      <p:sp>
        <p:nvSpPr>
          <p:cNvPr id="280" name="Equation"/>
          <p:cNvSpPr txBox="1"/>
          <p:nvPr/>
        </p:nvSpPr>
        <p:spPr>
          <a:xfrm>
            <a:off x="9105586" y="7704645"/>
            <a:ext cx="836127" cy="265940"/>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b</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m:t>
                  </m:r>
                </m:oMath>
              </m:oMathPara>
            </a14:m>
            <a:endParaRPr sz="3000"/>
          </a:p>
        </p:txBody>
      </p:sp>
      <p:sp>
        <p:nvSpPr>
          <p:cNvPr id="281" name="Equation"/>
          <p:cNvSpPr txBox="1"/>
          <p:nvPr/>
        </p:nvSpPr>
        <p:spPr>
          <a:xfrm>
            <a:off x="578709" y="5838307"/>
            <a:ext cx="1519259" cy="39165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1,1</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82" name="Equation"/>
          <p:cNvSpPr txBox="1"/>
          <p:nvPr/>
        </p:nvSpPr>
        <p:spPr>
          <a:xfrm>
            <a:off x="2474535" y="5845369"/>
            <a:ext cx="2467730" cy="40308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sSup>
                    <m:e>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e>
                    <m:sup>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1.5</m:t>
                  </m:r>
                </m:oMath>
              </m:oMathPara>
            </a14:m>
            <a:endParaRPr sz="3000"/>
          </a:p>
        </p:txBody>
      </p:sp>
      <p:sp>
        <p:nvSpPr>
          <p:cNvPr id="283" name="Equation"/>
          <p:cNvSpPr txBox="1"/>
          <p:nvPr/>
        </p:nvSpPr>
        <p:spPr>
          <a:xfrm>
            <a:off x="5276684" y="5848346"/>
            <a:ext cx="2067900" cy="40270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sSup>
                    <m:e>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e>
                    <m:sup>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0.5</m:t>
                  </m:r>
                </m:oMath>
              </m:oMathPara>
            </a14:m>
            <a:endParaRPr sz="3000"/>
          </a:p>
        </p:txBody>
      </p:sp>
      <p:sp>
        <p:nvSpPr>
          <p:cNvPr id="284" name="Equation"/>
          <p:cNvSpPr txBox="1"/>
          <p:nvPr/>
        </p:nvSpPr>
        <p:spPr>
          <a:xfrm>
            <a:off x="7966978" y="2696359"/>
            <a:ext cx="2464055" cy="342710"/>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85" name="loss"/>
          <p:cNvSpPr txBox="1"/>
          <p:nvPr/>
        </p:nvSpPr>
        <p:spPr>
          <a:xfrm>
            <a:off x="10906834" y="2667059"/>
            <a:ext cx="616104"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loss</a:t>
            </a:r>
          </a:p>
        </p:txBody>
      </p:sp>
      <p:sp>
        <p:nvSpPr>
          <p:cNvPr id="286" name="Equation"/>
          <p:cNvSpPr txBox="1"/>
          <p:nvPr/>
        </p:nvSpPr>
        <p:spPr>
          <a:xfrm>
            <a:off x="2499723" y="6753502"/>
            <a:ext cx="2165216" cy="40308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2</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sSup>
                    <m:e>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e>
                    <m:sup>
                      <m:r>
                        <a:rPr xmlns:a="http://schemas.openxmlformats.org/drawingml/2006/main" sz="3000" i="1">
                          <a:solidFill>
                            <a:srgbClr val="000000"/>
                          </a:solidFill>
                          <a:latin typeface="Cambria Math" panose="02040503050406030204" pitchFamily="18" charset="0"/>
                        </a:rPr>
                        <m:t>2</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oMath>
              </m:oMathPara>
            </a14:m>
            <a:endParaRPr sz="3000"/>
          </a:p>
        </p:txBody>
      </p:sp>
      <p:sp>
        <p:nvSpPr>
          <p:cNvPr id="287" name="Equation"/>
          <p:cNvSpPr txBox="1"/>
          <p:nvPr/>
        </p:nvSpPr>
        <p:spPr>
          <a:xfrm>
            <a:off x="5301872" y="6743779"/>
            <a:ext cx="1796628" cy="40270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sSup>
                    <m:e>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e>
                    <m:sup>
                      <m:r>
                        <a:rPr xmlns:a="http://schemas.openxmlformats.org/drawingml/2006/main" sz="3000" i="1">
                          <a:solidFill>
                            <a:srgbClr val="000000"/>
                          </a:solidFill>
                          <a:latin typeface="Cambria Math" panose="02040503050406030204" pitchFamily="18" charset="0"/>
                        </a:rPr>
                        <m:t>2</m:t>
                      </m:r>
                    </m:sup>
                  </m:sSup>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2</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m:t>
                  </m:r>
                </m:oMath>
              </m:oMathPara>
            </a14:m>
            <a:endParaRPr sz="3000"/>
          </a:p>
        </p:txBody>
      </p:sp>
      <p:sp>
        <p:nvSpPr>
          <p:cNvPr id="288" name="Equation"/>
          <p:cNvSpPr txBox="1"/>
          <p:nvPr/>
        </p:nvSpPr>
        <p:spPr>
          <a:xfrm>
            <a:off x="578709" y="6790612"/>
            <a:ext cx="1519259" cy="39165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2</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89" name="Equation"/>
          <p:cNvSpPr txBox="1"/>
          <p:nvPr/>
        </p:nvSpPr>
        <p:spPr>
          <a:xfrm>
            <a:off x="2504548" y="7658687"/>
            <a:ext cx="2196458" cy="40308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3</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sSup>
                    <m:e>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e>
                    <m:sup>
                      <m:r>
                        <a:rPr xmlns:a="http://schemas.openxmlformats.org/drawingml/2006/main" sz="3000" i="1">
                          <a:solidFill>
                            <a:srgbClr val="000000"/>
                          </a:solidFill>
                          <a:latin typeface="Cambria Math" panose="02040503050406030204" pitchFamily="18" charset="0"/>
                        </a:rPr>
                        <m:t>3</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m:t>
                  </m:r>
                </m:oMath>
              </m:oMathPara>
            </a14:m>
            <a:endParaRPr sz="3000"/>
          </a:p>
        </p:txBody>
      </p:sp>
      <p:sp>
        <p:nvSpPr>
          <p:cNvPr id="290" name="Equation"/>
          <p:cNvSpPr txBox="1"/>
          <p:nvPr/>
        </p:nvSpPr>
        <p:spPr>
          <a:xfrm>
            <a:off x="5306697" y="7636264"/>
            <a:ext cx="1796628" cy="40270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sSup>
                    <m:e>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e>
                    <m:sup>
                      <m:r>
                        <a:rPr xmlns:a="http://schemas.openxmlformats.org/drawingml/2006/main" sz="3000" i="1">
                          <a:solidFill>
                            <a:srgbClr val="000000"/>
                          </a:solidFill>
                          <a:latin typeface="Cambria Math" panose="02040503050406030204" pitchFamily="18" charset="0"/>
                        </a:rPr>
                        <m:t>3</m:t>
                      </m:r>
                    </m:sup>
                  </m:sSup>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3</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m:t>
                  </m:r>
                </m:oMath>
              </m:oMathPara>
            </a14:m>
            <a:endParaRPr sz="3000"/>
          </a:p>
        </p:txBody>
      </p:sp>
      <p:sp>
        <p:nvSpPr>
          <p:cNvPr id="291" name="Equation"/>
          <p:cNvSpPr txBox="1"/>
          <p:nvPr/>
        </p:nvSpPr>
        <p:spPr>
          <a:xfrm>
            <a:off x="583534" y="7695797"/>
            <a:ext cx="1519260" cy="39165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p>
                    <m:e>
                      <m:r>
                        <a:rPr xmlns:a="http://schemas.openxmlformats.org/drawingml/2006/main" sz="3000" i="1">
                          <a:solidFill>
                            <a:srgbClr val="000000"/>
                          </a:solidFill>
                          <a:latin typeface="Cambria Math" panose="02040503050406030204" pitchFamily="18" charset="0"/>
                        </a:rPr>
                        <m:t>x</m:t>
                      </m:r>
                    </m:e>
                    <m:sup>
                      <m:r>
                        <a:rPr xmlns:a="http://schemas.openxmlformats.org/drawingml/2006/main" sz="3000" i="1">
                          <a:solidFill>
                            <a:srgbClr val="000000"/>
                          </a:solidFill>
                          <a:latin typeface="Cambria Math" panose="02040503050406030204" pitchFamily="18" charset="0"/>
                        </a:rPr>
                        <m:t>3</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0,0</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92" name="Equation"/>
          <p:cNvSpPr txBox="1"/>
          <p:nvPr/>
        </p:nvSpPr>
        <p:spPr>
          <a:xfrm>
            <a:off x="7795833" y="3465836"/>
            <a:ext cx="3481397" cy="35574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1</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1</m:t>
                      </m:r>
                    </m:sub>
                  </m:sSub>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2</m:t>
                      </m:r>
                    </m:sub>
                  </m:sSub>
                  <m:sSub>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2</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b</m:t>
                  </m:r>
                </m:oMath>
              </m:oMathPara>
            </a14:m>
            <a:endParaRPr sz="3000"/>
          </a:p>
        </p:txBody>
      </p:sp>
      <p:sp>
        <p:nvSpPr>
          <p:cNvPr id="293" name="Equation"/>
          <p:cNvSpPr txBox="1"/>
          <p:nvPr/>
        </p:nvSpPr>
        <p:spPr>
          <a:xfrm>
            <a:off x="4965266" y="8624384"/>
            <a:ext cx="2748806" cy="542061"/>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Sup>
                    <m:e>
                      <m:r>
                        <a:rPr xmlns:a="http://schemas.openxmlformats.org/drawingml/2006/main" sz="3000" i="1">
                          <a:solidFill>
                            <a:srgbClr val="000000"/>
                          </a:solidFill>
                          <a:latin typeface="Cambria Math" panose="02040503050406030204" pitchFamily="18" charset="0"/>
                        </a:rPr>
                        <m:t>∑</m:t>
                      </m:r>
                    </m:e>
                    <m:sub>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b>
                    <m:sup>
                      <m:r>
                        <a:rPr xmlns:a="http://schemas.openxmlformats.org/drawingml/2006/main" sz="3000" i="1">
                          <a:solidFill>
                            <a:srgbClr val="000000"/>
                          </a:solidFill>
                          <a:latin typeface="Cambria Math" panose="02040503050406030204" pitchFamily="18" charset="0"/>
                        </a:rPr>
                        <m:t>3</m:t>
                      </m:r>
                    </m:sup>
                  </m:sSubSup>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sSup>
                    <m:e>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e>
                    <m:sup>
                      <m:r>
                        <a:rPr xmlns:a="http://schemas.openxmlformats.org/drawingml/2006/main" sz="3000" i="1">
                          <a:solidFill>
                            <a:srgbClr val="000000"/>
                          </a:solidFill>
                          <a:latin typeface="Cambria Math" panose="02040503050406030204" pitchFamily="18" charset="0"/>
                        </a:rPr>
                        <m:t>i</m:t>
                      </m:r>
                    </m:sup>
                  </m:sSup>
                  <m:r>
                    <a:rPr xmlns:a="http://schemas.openxmlformats.org/drawingml/2006/main" sz="3000" i="1">
                      <a:solidFill>
                        <a:srgbClr val="000000"/>
                      </a:solidFill>
                      <a:latin typeface="Cambria Math" panose="02040503050406030204" pitchFamily="18" charset="0"/>
                    </a:rPr>
                    <m:t>,</m:t>
                  </m:r>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i</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0.5</m:t>
                  </m:r>
                </m:oMath>
              </m:oMathPara>
            </a14:m>
            <a:endParaRPr sz="3000"/>
          </a:p>
        </p:txBody>
      </p:sp>
      <p:sp>
        <p:nvSpPr>
          <p:cNvPr id="294" name="Total loss"/>
          <p:cNvSpPr txBox="1"/>
          <p:nvPr/>
        </p:nvSpPr>
        <p:spPr>
          <a:xfrm>
            <a:off x="3328894" y="8671123"/>
            <a:ext cx="128359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Total loss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6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6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64"/>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265"/>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2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7" fill="hold">
                                  <p:stCondLst>
                                    <p:cond delay="0"/>
                                  </p:stCondLst>
                                  <p:iterate type="el" backwards="0">
                                    <p:tmAbs val="0"/>
                                  </p:iterate>
                                  <p:childTnLst>
                                    <p:set>
                                      <p:cBhvr>
                                        <p:cTn id="25" fill="hold"/>
                                        <p:tgtEl>
                                          <p:spTgt spid="267"/>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271"/>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269"/>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274"/>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268"/>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2" fill="hold">
                                  <p:stCondLst>
                                    <p:cond delay="0"/>
                                  </p:stCondLst>
                                  <p:iterate type="el" backwards="0">
                                    <p:tmAbs val="0"/>
                                  </p:iterate>
                                  <p:childTnLst>
                                    <p:set>
                                      <p:cBhvr>
                                        <p:cTn id="40" fill="hold"/>
                                        <p:tgtEl>
                                          <p:spTgt spid="272"/>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3" fill="hold">
                                  <p:stCondLst>
                                    <p:cond delay="0"/>
                                  </p:stCondLst>
                                  <p:iterate type="el" backwards="0">
                                    <p:tmAbs val="0"/>
                                  </p:iterate>
                                  <p:childTnLst>
                                    <p:set>
                                      <p:cBhvr>
                                        <p:cTn id="43" fill="hold"/>
                                        <p:tgtEl>
                                          <p:spTgt spid="270"/>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4" fill="hold">
                                  <p:stCondLst>
                                    <p:cond delay="0"/>
                                  </p:stCondLst>
                                  <p:iterate type="el" backwards="0">
                                    <p:tmAbs val="0"/>
                                  </p:iterate>
                                  <p:childTnLst>
                                    <p:set>
                                      <p:cBhvr>
                                        <p:cTn id="46" fill="hold"/>
                                        <p:tgtEl>
                                          <p:spTgt spid="2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5" fill="hold">
                                  <p:stCondLst>
                                    <p:cond delay="0"/>
                                  </p:stCondLst>
                                  <p:iterate type="el" backwards="0">
                                    <p:tmAbs val="0"/>
                                  </p:iterate>
                                  <p:childTnLst>
                                    <p:set>
                                      <p:cBhvr>
                                        <p:cTn id="50" fill="hold"/>
                                        <p:tgtEl>
                                          <p:spTgt spid="278"/>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6" fill="hold">
                                  <p:stCondLst>
                                    <p:cond delay="0"/>
                                  </p:stCondLst>
                                  <p:iterate type="el" backwards="0">
                                    <p:tmAbs val="0"/>
                                  </p:iterate>
                                  <p:childTnLst>
                                    <p:set>
                                      <p:cBhvr>
                                        <p:cTn id="53" fill="hold"/>
                                        <p:tgtEl>
                                          <p:spTgt spid="277"/>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7" fill="hold">
                                  <p:stCondLst>
                                    <p:cond delay="0"/>
                                  </p:stCondLst>
                                  <p:iterate type="el" backwards="0">
                                    <p:tmAbs val="0"/>
                                  </p:iterate>
                                  <p:childTnLst>
                                    <p:set>
                                      <p:cBhvr>
                                        <p:cTn id="56" fill="hold"/>
                                        <p:tgtEl>
                                          <p:spTgt spid="279"/>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8" fill="hold">
                                  <p:stCondLst>
                                    <p:cond delay="0"/>
                                  </p:stCondLst>
                                  <p:iterate type="el" backwards="0">
                                    <p:tmAbs val="0"/>
                                  </p:iterate>
                                  <p:childTnLst>
                                    <p:set>
                                      <p:cBhvr>
                                        <p:cTn id="59" fill="hold"/>
                                        <p:tgtEl>
                                          <p:spTgt spid="276"/>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9" fill="hold">
                                  <p:stCondLst>
                                    <p:cond delay="0"/>
                                  </p:stCondLst>
                                  <p:iterate type="el" backwards="0">
                                    <p:tmAbs val="0"/>
                                  </p:iterate>
                                  <p:childTnLst>
                                    <p:set>
                                      <p:cBhvr>
                                        <p:cTn id="62" fill="hold"/>
                                        <p:tgtEl>
                                          <p:spTgt spid="275"/>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20" fill="hold">
                                  <p:stCondLst>
                                    <p:cond delay="0"/>
                                  </p:stCondLst>
                                  <p:iterate type="el" backwards="0">
                                    <p:tmAbs val="0"/>
                                  </p:iterate>
                                  <p:childTnLst>
                                    <p:set>
                                      <p:cBhvr>
                                        <p:cTn id="65" fill="hold"/>
                                        <p:tgtEl>
                                          <p:spTgt spid="28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0" presetID="1" grpId="21" fill="hold">
                                  <p:stCondLst>
                                    <p:cond delay="0"/>
                                  </p:stCondLst>
                                  <p:iterate type="el" backwards="0">
                                    <p:tmAbs val="0"/>
                                  </p:iterate>
                                  <p:childTnLst>
                                    <p:set>
                                      <p:cBhvr>
                                        <p:cTn id="69" fill="hold"/>
                                        <p:tgtEl>
                                          <p:spTgt spid="29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0" presetID="1" grpId="22" fill="hold">
                                  <p:stCondLst>
                                    <p:cond delay="0"/>
                                  </p:stCondLst>
                                  <p:iterate type="el" backwards="0">
                                    <p:tmAbs val="0"/>
                                  </p:iterate>
                                  <p:childTnLst>
                                    <p:set>
                                      <p:cBhvr>
                                        <p:cTn id="73" fill="hold"/>
                                        <p:tgtEl>
                                          <p:spTgt spid="281"/>
                                        </p:tgtEl>
                                        <p:attrNameLst>
                                          <p:attrName>style.visibility</p:attrName>
                                        </p:attrNameLst>
                                      </p:cBhvr>
                                      <p:to>
                                        <p:strVal val="visible"/>
                                      </p:to>
                                    </p:set>
                                  </p:childTnLst>
                                </p:cTn>
                              </p:par>
                            </p:childTnLst>
                          </p:cTn>
                        </p:par>
                        <p:par>
                          <p:cTn id="74" fill="hold">
                            <p:stCondLst>
                              <p:cond delay="0"/>
                            </p:stCondLst>
                            <p:childTnLst>
                              <p:par>
                                <p:cTn id="75" presetClass="entr" nodeType="afterEffect" presetSubtype="0" presetID="1" grpId="23" fill="hold">
                                  <p:stCondLst>
                                    <p:cond delay="0"/>
                                  </p:stCondLst>
                                  <p:iterate type="el" backwards="0">
                                    <p:tmAbs val="0"/>
                                  </p:iterate>
                                  <p:childTnLst>
                                    <p:set>
                                      <p:cBhvr>
                                        <p:cTn id="76" fill="hold"/>
                                        <p:tgtEl>
                                          <p:spTgt spid="282"/>
                                        </p:tgtEl>
                                        <p:attrNameLst>
                                          <p:attrName>style.visibility</p:attrName>
                                        </p:attrNameLst>
                                      </p:cBhvr>
                                      <p:to>
                                        <p:strVal val="visible"/>
                                      </p:to>
                                    </p:set>
                                  </p:childTnLst>
                                </p:cTn>
                              </p:par>
                            </p:childTnLst>
                          </p:cTn>
                        </p:par>
                        <p:par>
                          <p:cTn id="77" fill="hold">
                            <p:stCondLst>
                              <p:cond delay="0"/>
                            </p:stCondLst>
                            <p:childTnLst>
                              <p:par>
                                <p:cTn id="78" presetClass="entr" nodeType="afterEffect" presetSubtype="0" presetID="1" grpId="24" fill="hold">
                                  <p:stCondLst>
                                    <p:cond delay="0"/>
                                  </p:stCondLst>
                                  <p:iterate type="el" backwards="0">
                                    <p:tmAbs val="0"/>
                                  </p:iterate>
                                  <p:childTnLst>
                                    <p:set>
                                      <p:cBhvr>
                                        <p:cTn id="79" fill="hold"/>
                                        <p:tgtEl>
                                          <p:spTgt spid="28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Class="entr" nodeType="clickEffect" presetSubtype="0" presetID="1" grpId="25" fill="hold">
                                  <p:stCondLst>
                                    <p:cond delay="0"/>
                                  </p:stCondLst>
                                  <p:iterate type="el" backwards="0">
                                    <p:tmAbs val="0"/>
                                  </p:iterate>
                                  <p:childTnLst>
                                    <p:set>
                                      <p:cBhvr>
                                        <p:cTn id="83" fill="hold"/>
                                        <p:tgtEl>
                                          <p:spTgt spid="286"/>
                                        </p:tgtEl>
                                        <p:attrNameLst>
                                          <p:attrName>style.visibility</p:attrName>
                                        </p:attrNameLst>
                                      </p:cBhvr>
                                      <p:to>
                                        <p:strVal val="visible"/>
                                      </p:to>
                                    </p:set>
                                  </p:childTnLst>
                                </p:cTn>
                              </p:par>
                            </p:childTnLst>
                          </p:cTn>
                        </p:par>
                        <p:par>
                          <p:cTn id="84" fill="hold">
                            <p:stCondLst>
                              <p:cond delay="0"/>
                            </p:stCondLst>
                            <p:childTnLst>
                              <p:par>
                                <p:cTn id="85" presetClass="entr" nodeType="afterEffect" presetSubtype="0" presetID="1" grpId="26" fill="hold">
                                  <p:stCondLst>
                                    <p:cond delay="0"/>
                                  </p:stCondLst>
                                  <p:iterate type="el" backwards="0">
                                    <p:tmAbs val="0"/>
                                  </p:iterate>
                                  <p:childTnLst>
                                    <p:set>
                                      <p:cBhvr>
                                        <p:cTn id="86" fill="hold"/>
                                        <p:tgtEl>
                                          <p:spTgt spid="287"/>
                                        </p:tgtEl>
                                        <p:attrNameLst>
                                          <p:attrName>style.visibility</p:attrName>
                                        </p:attrNameLst>
                                      </p:cBhvr>
                                      <p:to>
                                        <p:strVal val="visible"/>
                                      </p:to>
                                    </p:set>
                                  </p:childTnLst>
                                </p:cTn>
                              </p:par>
                            </p:childTnLst>
                          </p:cTn>
                        </p:par>
                        <p:par>
                          <p:cTn id="87" fill="hold">
                            <p:stCondLst>
                              <p:cond delay="0"/>
                            </p:stCondLst>
                            <p:childTnLst>
                              <p:par>
                                <p:cTn id="88" presetClass="entr" nodeType="afterEffect" presetSubtype="0" presetID="1" grpId="27" fill="hold">
                                  <p:stCondLst>
                                    <p:cond delay="0"/>
                                  </p:stCondLst>
                                  <p:iterate type="el" backwards="0">
                                    <p:tmAbs val="0"/>
                                  </p:iterate>
                                  <p:childTnLst>
                                    <p:set>
                                      <p:cBhvr>
                                        <p:cTn id="89" fill="hold"/>
                                        <p:tgtEl>
                                          <p:spTgt spid="28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Class="entr" nodeType="clickEffect" presetSubtype="0" presetID="1" grpId="28" fill="hold">
                                  <p:stCondLst>
                                    <p:cond delay="0"/>
                                  </p:stCondLst>
                                  <p:iterate type="el" backwards="0">
                                    <p:tmAbs val="0"/>
                                  </p:iterate>
                                  <p:childTnLst>
                                    <p:set>
                                      <p:cBhvr>
                                        <p:cTn id="93" fill="hold"/>
                                        <p:tgtEl>
                                          <p:spTgt spid="289"/>
                                        </p:tgtEl>
                                        <p:attrNameLst>
                                          <p:attrName>style.visibility</p:attrName>
                                        </p:attrNameLst>
                                      </p:cBhvr>
                                      <p:to>
                                        <p:strVal val="visible"/>
                                      </p:to>
                                    </p:set>
                                  </p:childTnLst>
                                </p:cTn>
                              </p:par>
                            </p:childTnLst>
                          </p:cTn>
                        </p:par>
                        <p:par>
                          <p:cTn id="94" fill="hold">
                            <p:stCondLst>
                              <p:cond delay="0"/>
                            </p:stCondLst>
                            <p:childTnLst>
                              <p:par>
                                <p:cTn id="95" presetClass="entr" nodeType="afterEffect" presetSubtype="0" presetID="1" grpId="29" fill="hold">
                                  <p:stCondLst>
                                    <p:cond delay="0"/>
                                  </p:stCondLst>
                                  <p:iterate type="el" backwards="0">
                                    <p:tmAbs val="0"/>
                                  </p:iterate>
                                  <p:childTnLst>
                                    <p:set>
                                      <p:cBhvr>
                                        <p:cTn id="96" fill="hold"/>
                                        <p:tgtEl>
                                          <p:spTgt spid="290"/>
                                        </p:tgtEl>
                                        <p:attrNameLst>
                                          <p:attrName>style.visibility</p:attrName>
                                        </p:attrNameLst>
                                      </p:cBhvr>
                                      <p:to>
                                        <p:strVal val="visible"/>
                                      </p:to>
                                    </p:set>
                                  </p:childTnLst>
                                </p:cTn>
                              </p:par>
                            </p:childTnLst>
                          </p:cTn>
                        </p:par>
                        <p:par>
                          <p:cTn id="97" fill="hold">
                            <p:stCondLst>
                              <p:cond delay="0"/>
                            </p:stCondLst>
                            <p:childTnLst>
                              <p:par>
                                <p:cTn id="98" presetClass="entr" nodeType="afterEffect" presetSubtype="0" presetID="1" grpId="30" fill="hold">
                                  <p:stCondLst>
                                    <p:cond delay="0"/>
                                  </p:stCondLst>
                                  <p:iterate type="el" backwards="0">
                                    <p:tmAbs val="0"/>
                                  </p:iterate>
                                  <p:childTnLst>
                                    <p:set>
                                      <p:cBhvr>
                                        <p:cTn id="99" fill="hold"/>
                                        <p:tgtEl>
                                          <p:spTgt spid="291"/>
                                        </p:tgtEl>
                                        <p:attrNameLst>
                                          <p:attrName>style.visibility</p:attrName>
                                        </p:attrNameLst>
                                      </p:cBhvr>
                                      <p:to>
                                        <p:strVal val="visible"/>
                                      </p:to>
                                    </p:set>
                                  </p:childTnLst>
                                </p:cTn>
                              </p:par>
                            </p:childTnLst>
                          </p:cTn>
                        </p:par>
                        <p:par>
                          <p:cTn id="100" fill="hold">
                            <p:stCondLst>
                              <p:cond delay="0"/>
                            </p:stCondLst>
                            <p:childTnLst>
                              <p:par>
                                <p:cTn id="101" presetClass="entr" nodeType="afterEffect" presetSubtype="0" presetID="1" grpId="31" fill="hold">
                                  <p:stCondLst>
                                    <p:cond delay="0"/>
                                  </p:stCondLst>
                                  <p:iterate type="el" backwards="0">
                                    <p:tmAbs val="0"/>
                                  </p:iterate>
                                  <p:childTnLst>
                                    <p:set>
                                      <p:cBhvr>
                                        <p:cTn id="102" fill="hold"/>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4" grpId="4"/>
      <p:bldP build="whole" bldLvl="1" animBg="1" rev="0" advAuto="0" spid="293" grpId="31"/>
      <p:bldP build="whole" bldLvl="1" animBg="1" rev="0" advAuto="0" spid="291" grpId="30"/>
      <p:bldP build="whole" bldLvl="1" animBg="1" rev="0" advAuto="0" spid="274" grpId="10"/>
      <p:bldP build="whole" bldLvl="1" animBg="1" rev="0" advAuto="0" spid="292" grpId="21"/>
      <p:bldP build="whole" bldLvl="1" animBg="1" rev="0" advAuto="0" spid="282" grpId="23"/>
      <p:bldP build="whole" bldLvl="1" animBg="1" rev="0" advAuto="0" spid="275" grpId="19"/>
      <p:bldP build="whole" bldLvl="1" animBg="1" rev="0" advAuto="0" spid="276" grpId="18"/>
      <p:bldP build="whole" bldLvl="1" animBg="1" rev="0" advAuto="0" spid="265" grpId="5"/>
      <p:bldP build="whole" bldLvl="1" animBg="1" rev="0" advAuto="0" spid="283" grpId="24"/>
      <p:bldP build="whole" bldLvl="1" animBg="1" rev="0" advAuto="0" spid="289" grpId="28"/>
      <p:bldP build="whole" bldLvl="1" animBg="1" rev="0" advAuto="0" spid="290" grpId="29"/>
      <p:bldP build="whole" bldLvl="1" animBg="1" rev="0" advAuto="0" spid="286" grpId="25"/>
      <p:bldP build="whole" bldLvl="1" animBg="1" rev="0" advAuto="0" spid="273" grpId="14"/>
      <p:bldP build="whole" bldLvl="1" animBg="1" rev="0" advAuto="0" spid="261" grpId="1"/>
      <p:bldP build="whole" bldLvl="1" animBg="1" rev="0" advAuto="0" spid="288" grpId="27"/>
      <p:bldP build="whole" bldLvl="1" animBg="1" rev="0" advAuto="0" spid="266" grpId="6"/>
      <p:bldP build="whole" bldLvl="1" animBg="1" rev="0" advAuto="0" spid="279" grpId="17"/>
      <p:bldP build="whole" bldLvl="1" animBg="1" rev="0" advAuto="0" spid="263" grpId="3"/>
      <p:bldP build="whole" bldLvl="1" animBg="1" rev="0" advAuto="0" spid="267" grpId="7"/>
      <p:bldP build="whole" bldLvl="1" animBg="1" rev="0" advAuto="0" spid="277" grpId="16"/>
      <p:bldP build="whole" bldLvl="1" animBg="1" rev="0" advAuto="0" spid="281" grpId="22"/>
      <p:bldP build="whole" bldLvl="1" animBg="1" rev="0" advAuto="0" spid="287" grpId="26"/>
      <p:bldP build="whole" bldLvl="1" animBg="1" rev="0" advAuto="0" spid="262" grpId="2"/>
      <p:bldP build="whole" bldLvl="1" animBg="1" rev="0" advAuto="0" spid="268" grpId="11"/>
      <p:bldP build="whole" bldLvl="1" animBg="1" rev="0" advAuto="0" spid="278" grpId="15"/>
      <p:bldP build="whole" bldLvl="1" animBg="1" rev="0" advAuto="0" spid="271" grpId="8"/>
      <p:bldP build="whole" bldLvl="1" animBg="1" rev="0" advAuto="0" spid="269" grpId="9"/>
      <p:bldP build="whole" bldLvl="1" animBg="1" rev="0" advAuto="0" spid="272" grpId="12"/>
      <p:bldP build="whole" bldLvl="1" animBg="1" rev="0" advAuto="0" spid="270" grpId="13"/>
      <p:bldP build="whole" bldLvl="1" animBg="1" rev="0" advAuto="0" spid="280" grpId="20"/>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Minimising loss"/>
          <p:cNvSpPr txBox="1"/>
          <p:nvPr>
            <p:ph type="title"/>
          </p:nvPr>
        </p:nvSpPr>
        <p:spPr>
          <a:prstGeom prst="rect">
            <a:avLst/>
          </a:prstGeom>
        </p:spPr>
        <p:txBody>
          <a:bodyPr/>
          <a:lstStyle/>
          <a:p>
            <a:pPr lvl="1"/>
            <a:r>
              <a:t>Minimising loss</a:t>
            </a:r>
          </a:p>
        </p:txBody>
      </p:sp>
      <p:sp>
        <p:nvSpPr>
          <p:cNvPr id="297" name="We then seek to minimise the loss over the whole dataset.…"/>
          <p:cNvSpPr txBox="1"/>
          <p:nvPr>
            <p:ph type="body" sz="half" idx="1"/>
          </p:nvPr>
        </p:nvSpPr>
        <p:spPr>
          <a:prstGeom prst="rect">
            <a:avLst/>
          </a:prstGeom>
        </p:spPr>
        <p:txBody>
          <a:bodyPr/>
          <a:lstStyle/>
          <a:p>
            <a:pPr/>
            <a:r>
              <a:t>We then seek to minimise the loss over the whole dataset.</a:t>
            </a:r>
          </a:p>
          <a:p>
            <a:pPr/>
            <a:r>
              <a:t>To minimise the loss we adjust the </a:t>
            </a:r>
            <a:r>
              <a:rPr b="1"/>
              <a:t>weights</a:t>
            </a:r>
            <a:r>
              <a:t> of the network so that the loss decreases.</a:t>
            </a:r>
          </a:p>
          <a:p>
            <a:pPr/>
            <a:r>
              <a:t>We then seek to find the weights of the network which minimises the loss.</a:t>
            </a:r>
          </a:p>
        </p:txBody>
      </p:sp>
      <p:sp>
        <p:nvSpPr>
          <p:cNvPr id="298" name="Circle"/>
          <p:cNvSpPr/>
          <p:nvPr/>
        </p:nvSpPr>
        <p:spPr>
          <a:xfrm>
            <a:off x="10058400" y="2959100"/>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99" name="Circle"/>
          <p:cNvSpPr/>
          <p:nvPr/>
        </p:nvSpPr>
        <p:spPr>
          <a:xfrm>
            <a:off x="6933058" y="2959100"/>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300" name="Circle"/>
          <p:cNvSpPr/>
          <p:nvPr/>
        </p:nvSpPr>
        <p:spPr>
          <a:xfrm>
            <a:off x="8444358" y="5392737"/>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301" name="Rectangle"/>
          <p:cNvSpPr/>
          <p:nvPr/>
        </p:nvSpPr>
        <p:spPr>
          <a:xfrm>
            <a:off x="6656437" y="3261518"/>
            <a:ext cx="5615881" cy="3591670"/>
          </a:xfrm>
          <a:prstGeom prst="rect">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2"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3" name="Line"/>
          <p:cNvSpPr/>
          <p:nvPr/>
        </p:nvSpPr>
        <p:spPr>
          <a:xfrm>
            <a:off x="8297387" y="4814876"/>
            <a:ext cx="523238" cy="704969"/>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4" name="Equation"/>
          <p:cNvSpPr txBox="1"/>
          <p:nvPr/>
        </p:nvSpPr>
        <p:spPr>
          <a:xfrm>
            <a:off x="10688381" y="3770217"/>
            <a:ext cx="699390" cy="30632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m:rPr>
                      <m:sty m:val="p"/>
                      <m:scr m:val="double-struck"/>
                    </m:rP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Y</m:t>
                  </m:r>
                </m:oMath>
              </m:oMathPara>
            </a14:m>
            <a:endParaRPr sz="3000"/>
          </a:p>
        </p:txBody>
      </p:sp>
      <p:sp>
        <p:nvSpPr>
          <p:cNvPr id="305" name="Equation"/>
          <p:cNvSpPr txBox="1"/>
          <p:nvPr/>
        </p:nvSpPr>
        <p:spPr>
          <a:xfrm>
            <a:off x="8998498" y="3440231"/>
            <a:ext cx="931758" cy="262891"/>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X</m:t>
                  </m:r>
                </m:oMath>
              </m:oMathPara>
            </a14:m>
            <a:endParaRPr sz="3000"/>
          </a:p>
        </p:txBody>
      </p:sp>
      <p:sp>
        <p:nvSpPr>
          <p:cNvPr id="306" name="Dataset"/>
          <p:cNvSpPr txBox="1"/>
          <p:nvPr/>
        </p:nvSpPr>
        <p:spPr>
          <a:xfrm>
            <a:off x="10460924" y="2461361"/>
            <a:ext cx="1076834"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Dataset</a:t>
            </a:r>
          </a:p>
        </p:txBody>
      </p:sp>
      <p:sp>
        <p:nvSpPr>
          <p:cNvPr id="307" name="Equation"/>
          <p:cNvSpPr txBox="1"/>
          <p:nvPr/>
        </p:nvSpPr>
        <p:spPr>
          <a:xfrm>
            <a:off x="7245455" y="3725495"/>
            <a:ext cx="1257091" cy="342048"/>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308" name="Loss"/>
          <p:cNvSpPr txBox="1"/>
          <p:nvPr/>
        </p:nvSpPr>
        <p:spPr>
          <a:xfrm>
            <a:off x="9109666" y="7330968"/>
            <a:ext cx="709423"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Loss</a:t>
            </a:r>
          </a:p>
        </p:txBody>
      </p:sp>
      <p:sp>
        <p:nvSpPr>
          <p:cNvPr id="309" name="Equation"/>
          <p:cNvSpPr txBox="1"/>
          <p:nvPr/>
        </p:nvSpPr>
        <p:spPr>
          <a:xfrm>
            <a:off x="8968295" y="6159323"/>
            <a:ext cx="834010" cy="34166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310" name="Equation"/>
          <p:cNvSpPr txBox="1"/>
          <p:nvPr/>
        </p:nvSpPr>
        <p:spPr>
          <a:xfrm>
            <a:off x="10370098" y="5244277"/>
            <a:ext cx="912327" cy="331090"/>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Y</m:t>
                  </m:r>
                </m:oMath>
              </m:oMathPara>
            </a14:m>
            <a:endParaRPr sz="3000"/>
          </a:p>
        </p:txBody>
      </p:sp>
      <p:sp>
        <p:nvSpPr>
          <p:cNvPr id="311" name="Line"/>
          <p:cNvSpPr/>
          <p:nvPr/>
        </p:nvSpPr>
        <p:spPr>
          <a:xfrm flipH="1">
            <a:off x="9868892" y="4680607"/>
            <a:ext cx="570271" cy="761078"/>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2" name="Equation"/>
          <p:cNvSpPr txBox="1"/>
          <p:nvPr/>
        </p:nvSpPr>
        <p:spPr>
          <a:xfrm>
            <a:off x="8592098" y="4886520"/>
            <a:ext cx="183653" cy="34166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313" name="Network"/>
          <p:cNvSpPr txBox="1"/>
          <p:nvPr/>
        </p:nvSpPr>
        <p:spPr>
          <a:xfrm>
            <a:off x="7291857" y="2461361"/>
            <a:ext cx="1164286"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Network</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How do we systematically update the weights to reduce loss?…"/>
          <p:cNvSpPr txBox="1"/>
          <p:nvPr>
            <p:ph type="body" sz="half" idx="1"/>
          </p:nvPr>
        </p:nvSpPr>
        <p:spPr>
          <a:prstGeom prst="rect">
            <a:avLst/>
          </a:prstGeom>
        </p:spPr>
        <p:txBody>
          <a:bodyPr/>
          <a:lstStyle/>
          <a:p>
            <a:pPr marL="274320" indent="-274320" defTabSz="467359">
              <a:spcBef>
                <a:spcPts val="2500"/>
              </a:spcBef>
              <a:defRPr sz="2240"/>
            </a:pPr>
            <a:r>
              <a:t>How do we systematically update the weights to reduce loss?</a:t>
            </a:r>
          </a:p>
          <a:p>
            <a:pPr marL="274320" indent="-274320" defTabSz="467359">
              <a:spcBef>
                <a:spcPts val="2500"/>
              </a:spcBef>
              <a:defRPr sz="2240"/>
            </a:pPr>
            <a:r>
              <a:t>If our loss and network are made by using differentiable functions, we simply </a:t>
            </a:r>
            <a:r>
              <a:rPr b="1"/>
              <a:t>differentiate the total loss w.r.t. the weights</a:t>
            </a:r>
            <a:r>
              <a:t> and update the weights with that information.</a:t>
            </a:r>
          </a:p>
          <a:p>
            <a:pPr marL="274320" indent="-274320" defTabSz="467359">
              <a:spcBef>
                <a:spcPts val="2500"/>
              </a:spcBef>
              <a:defRPr sz="2240"/>
            </a:pPr>
            <a:r>
              <a:t>There are lots of finer details to this but the important part to know is that </a:t>
            </a:r>
            <a:r>
              <a:rPr b="1"/>
              <a:t>each weight contributes to the total loss</a:t>
            </a:r>
            <a:r>
              <a:t>.</a:t>
            </a:r>
          </a:p>
          <a:p>
            <a:pPr marL="274320" indent="-274320" defTabSz="467359">
              <a:spcBef>
                <a:spcPts val="2500"/>
              </a:spcBef>
              <a:defRPr sz="2240"/>
            </a:pPr>
            <a:r>
              <a:t>This means that our loss function over the whole dataset is high-dimensional function, as it is a function of every weight in the network.</a:t>
            </a:r>
          </a:p>
        </p:txBody>
      </p:sp>
      <p:sp>
        <p:nvSpPr>
          <p:cNvPr id="316" name="Circle"/>
          <p:cNvSpPr/>
          <p:nvPr/>
        </p:nvSpPr>
        <p:spPr>
          <a:xfrm>
            <a:off x="10058400" y="2959100"/>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317" name="Circle"/>
          <p:cNvSpPr/>
          <p:nvPr/>
        </p:nvSpPr>
        <p:spPr>
          <a:xfrm>
            <a:off x="6933058" y="2959100"/>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318" name="Circle"/>
          <p:cNvSpPr/>
          <p:nvPr/>
        </p:nvSpPr>
        <p:spPr>
          <a:xfrm>
            <a:off x="8444358" y="5392737"/>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319" name="Rectangle"/>
          <p:cNvSpPr/>
          <p:nvPr/>
        </p:nvSpPr>
        <p:spPr>
          <a:xfrm>
            <a:off x="6656437" y="3261518"/>
            <a:ext cx="5615881" cy="3591670"/>
          </a:xfrm>
          <a:prstGeom prst="rect">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0"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1" name="Line"/>
          <p:cNvSpPr/>
          <p:nvPr/>
        </p:nvSpPr>
        <p:spPr>
          <a:xfrm>
            <a:off x="8297387" y="4814876"/>
            <a:ext cx="523238" cy="704969"/>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2" name="Equation"/>
          <p:cNvSpPr txBox="1"/>
          <p:nvPr/>
        </p:nvSpPr>
        <p:spPr>
          <a:xfrm>
            <a:off x="10688381" y="3770217"/>
            <a:ext cx="699390" cy="30632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m:rPr>
                      <m:sty m:val="p"/>
                      <m:scr m:val="double-struck"/>
                    </m:rP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Y</m:t>
                  </m:r>
                </m:oMath>
              </m:oMathPara>
            </a14:m>
            <a:endParaRPr sz="3000"/>
          </a:p>
        </p:txBody>
      </p:sp>
      <p:sp>
        <p:nvSpPr>
          <p:cNvPr id="323" name="Equation"/>
          <p:cNvSpPr txBox="1"/>
          <p:nvPr/>
        </p:nvSpPr>
        <p:spPr>
          <a:xfrm>
            <a:off x="8998498" y="3440231"/>
            <a:ext cx="931758" cy="262891"/>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X</m:t>
                  </m:r>
                </m:oMath>
              </m:oMathPara>
            </a14:m>
            <a:endParaRPr sz="3000"/>
          </a:p>
        </p:txBody>
      </p:sp>
      <p:sp>
        <p:nvSpPr>
          <p:cNvPr id="324" name="Dataset"/>
          <p:cNvSpPr txBox="1"/>
          <p:nvPr/>
        </p:nvSpPr>
        <p:spPr>
          <a:xfrm>
            <a:off x="10460924" y="2461361"/>
            <a:ext cx="1076834"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Dataset</a:t>
            </a:r>
          </a:p>
        </p:txBody>
      </p:sp>
      <p:sp>
        <p:nvSpPr>
          <p:cNvPr id="325" name="Equation"/>
          <p:cNvSpPr txBox="1"/>
          <p:nvPr/>
        </p:nvSpPr>
        <p:spPr>
          <a:xfrm>
            <a:off x="7245455" y="3725495"/>
            <a:ext cx="1257091" cy="342048"/>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326" name="Equation"/>
          <p:cNvSpPr txBox="1"/>
          <p:nvPr/>
        </p:nvSpPr>
        <p:spPr>
          <a:xfrm>
            <a:off x="8968295" y="6159323"/>
            <a:ext cx="834010" cy="34166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327" name="Equation"/>
          <p:cNvSpPr txBox="1"/>
          <p:nvPr/>
        </p:nvSpPr>
        <p:spPr>
          <a:xfrm>
            <a:off x="10370098" y="5244277"/>
            <a:ext cx="912327" cy="331090"/>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Y</m:t>
                  </m:r>
                </m:oMath>
              </m:oMathPara>
            </a14:m>
            <a:endParaRPr sz="3000"/>
          </a:p>
        </p:txBody>
      </p:sp>
      <p:sp>
        <p:nvSpPr>
          <p:cNvPr id="328" name="Line"/>
          <p:cNvSpPr/>
          <p:nvPr/>
        </p:nvSpPr>
        <p:spPr>
          <a:xfrm flipH="1">
            <a:off x="9868892" y="4680607"/>
            <a:ext cx="570271" cy="761078"/>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9" name="Equation"/>
          <p:cNvSpPr txBox="1"/>
          <p:nvPr/>
        </p:nvSpPr>
        <p:spPr>
          <a:xfrm>
            <a:off x="8592098" y="4886520"/>
            <a:ext cx="183653" cy="34166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330" name="Network"/>
          <p:cNvSpPr txBox="1"/>
          <p:nvPr/>
        </p:nvSpPr>
        <p:spPr>
          <a:xfrm>
            <a:off x="7291857" y="2461361"/>
            <a:ext cx="1164286"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Network</a:t>
            </a:r>
          </a:p>
        </p:txBody>
      </p:sp>
      <p:sp>
        <p:nvSpPr>
          <p:cNvPr id="331"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2516">
              <a:defRPr b="0" sz="7840">
                <a:latin typeface="+mn-lt"/>
                <a:ea typeface="+mn-ea"/>
                <a:cs typeface="+mn-cs"/>
                <a:sym typeface="Helvetica Neue Medium"/>
              </a:defRPr>
            </a:lvl1pPr>
          </a:lstStyle>
          <a:p>
            <a:pPr/>
            <a:r>
              <a:t>Updating weights</a:t>
            </a:r>
          </a:p>
        </p:txBody>
      </p:sp>
      <p:sp>
        <p:nvSpPr>
          <p:cNvPr id="332" name="Loss"/>
          <p:cNvSpPr txBox="1"/>
          <p:nvPr/>
        </p:nvSpPr>
        <p:spPr>
          <a:xfrm>
            <a:off x="9109666" y="7330968"/>
            <a:ext cx="709423"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Loss</a:t>
            </a:r>
          </a:p>
        </p:txBody>
      </p:sp>
      <p:sp>
        <p:nvSpPr>
          <p:cNvPr id="333" name="Equation"/>
          <p:cNvSpPr txBox="1"/>
          <p:nvPr/>
        </p:nvSpPr>
        <p:spPr>
          <a:xfrm>
            <a:off x="9218855" y="8325997"/>
            <a:ext cx="1007662" cy="32537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J</m:t>
                  </m:r>
                  <m:r>
                    <a:rPr xmlns:a="http://schemas.openxmlformats.org/drawingml/2006/main" sz="3000" i="1">
                      <a:solidFill>
                        <a:srgbClr val="000000"/>
                      </a:solidFill>
                      <a:latin typeface="Cambria Math" panose="02040503050406030204" pitchFamily="18" charset="0"/>
                    </a:rPr>
                    <m:t>(</m:t>
                  </m:r>
                  <m:r>
                    <m:rPr>
                      <m:sty m:val="bi"/>
                    </m:rPr>
                    <a:rPr xmlns:a="http://schemas.openxmlformats.org/drawingml/2006/main" sz="3000" i="1">
                      <a:solidFill>
                        <a:srgbClr val="000000"/>
                      </a:solidFill>
                      <a:latin typeface="Cambria Math" panose="02040503050406030204" pitchFamily="18" charset="0"/>
                    </a:rPr>
                    <m:t>w</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334" name="Total loss"/>
          <p:cNvSpPr txBox="1"/>
          <p:nvPr/>
        </p:nvSpPr>
        <p:spPr>
          <a:xfrm>
            <a:off x="7912112" y="8214694"/>
            <a:ext cx="128359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Total loss</a:t>
            </a:r>
          </a:p>
        </p:txBody>
      </p:sp>
      <p:sp>
        <p:nvSpPr>
          <p:cNvPr id="335" name="Line"/>
          <p:cNvSpPr/>
          <p:nvPr/>
        </p:nvSpPr>
        <p:spPr>
          <a:xfrm>
            <a:off x="6222638" y="8486668"/>
            <a:ext cx="1492761"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6" name="Line"/>
          <p:cNvSpPr/>
          <p:nvPr/>
        </p:nvSpPr>
        <p:spPr>
          <a:xfrm flipH="1" flipV="1">
            <a:off x="10107194" y="8592770"/>
            <a:ext cx="545462" cy="545462"/>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7" name="All the weights in a single vector"/>
          <p:cNvSpPr txBox="1"/>
          <p:nvPr/>
        </p:nvSpPr>
        <p:spPr>
          <a:xfrm>
            <a:off x="8642094" y="9098422"/>
            <a:ext cx="412425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All the weights in a single vector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itle"/>
          <p:cNvSpPr txBox="1"/>
          <p:nvPr>
            <p:ph type="title"/>
          </p:nvPr>
        </p:nvSpPr>
        <p:spPr>
          <a:prstGeom prst="rect">
            <a:avLst/>
          </a:prstGeom>
        </p:spPr>
        <p:txBody>
          <a:bodyPr/>
          <a:lstStyle/>
          <a:p>
            <a:pPr/>
          </a:p>
        </p:txBody>
      </p:sp>
      <p:sp>
        <p:nvSpPr>
          <p:cNvPr id="340" name="Body"/>
          <p:cNvSpPr txBox="1"/>
          <p:nvPr>
            <p:ph type="body" sz="half" idx="1"/>
          </p:nvPr>
        </p:nvSpPr>
        <p:spPr>
          <a:prstGeom prst="rect">
            <a:avLst/>
          </a:prstGeom>
        </p:spPr>
        <p:txBody>
          <a:bodyPr/>
          <a:lstStyle/>
          <a:p>
            <a:pPr/>
          </a:p>
        </p:txBody>
      </p:sp>
      <p:pic>
        <p:nvPicPr>
          <p:cNvPr id="341" name="loss_surface.png" descr="loss_surface.png"/>
          <p:cNvPicPr>
            <a:picLocks noChangeAspect="1"/>
          </p:cNvPicPr>
          <p:nvPr/>
        </p:nvPicPr>
        <p:blipFill>
          <a:blip r:embed="rId3">
            <a:extLst/>
          </a:blip>
          <a:stretch>
            <a:fillRect/>
          </a:stretch>
        </p:blipFill>
        <p:spPr>
          <a:xfrm>
            <a:off x="461543" y="192098"/>
            <a:ext cx="11736225" cy="8802169"/>
          </a:xfrm>
          <a:prstGeom prst="rect">
            <a:avLst/>
          </a:prstGeom>
          <a:ln w="12700">
            <a:miter lim="400000"/>
          </a:ln>
        </p:spPr>
      </p:pic>
      <p:sp>
        <p:nvSpPr>
          <p:cNvPr id="342" name="Source: Introduction to loss functions"/>
          <p:cNvSpPr txBox="1"/>
          <p:nvPr/>
        </p:nvSpPr>
        <p:spPr>
          <a:xfrm>
            <a:off x="8609435" y="8733521"/>
            <a:ext cx="4119905" cy="3370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Source: </a:t>
            </a:r>
            <a:r>
              <a:rPr u="sng">
                <a:hlinkClick r:id="rId4" invalidUrl="" action="" tgtFrame="" tooltip="" history="1" highlightClick="0" endSnd="0"/>
              </a:rPr>
              <a:t>Introduction to loss functions</a:t>
            </a:r>
          </a:p>
        </p:txBody>
      </p:sp>
      <p:sp>
        <p:nvSpPr>
          <p:cNvPr id="343" name="Line"/>
          <p:cNvSpPr/>
          <p:nvPr/>
        </p:nvSpPr>
        <p:spPr>
          <a:xfrm flipV="1">
            <a:off x="1237360" y="2033146"/>
            <a:ext cx="1" cy="415050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4" name="Loss"/>
          <p:cNvSpPr txBox="1"/>
          <p:nvPr/>
        </p:nvSpPr>
        <p:spPr>
          <a:xfrm>
            <a:off x="332932" y="5503520"/>
            <a:ext cx="80863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Loss</a:t>
            </a:r>
          </a:p>
        </p:txBody>
      </p:sp>
      <p:sp>
        <p:nvSpPr>
          <p:cNvPr id="345" name="Line"/>
          <p:cNvSpPr/>
          <p:nvPr/>
        </p:nvSpPr>
        <p:spPr>
          <a:xfrm flipH="1" flipV="1">
            <a:off x="1800323" y="6471357"/>
            <a:ext cx="3412315" cy="214815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6" name="X2"/>
          <p:cNvSpPr txBox="1"/>
          <p:nvPr/>
        </p:nvSpPr>
        <p:spPr>
          <a:xfrm>
            <a:off x="3404209" y="7850881"/>
            <a:ext cx="43058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X</a:t>
            </a:r>
            <a:r>
              <a:rPr baseline="-5999"/>
              <a:t>2</a:t>
            </a:r>
          </a:p>
        </p:txBody>
      </p:sp>
      <p:sp>
        <p:nvSpPr>
          <p:cNvPr id="347" name="Line"/>
          <p:cNvSpPr/>
          <p:nvPr/>
        </p:nvSpPr>
        <p:spPr>
          <a:xfrm flipV="1">
            <a:off x="6606051" y="7021030"/>
            <a:ext cx="5025098" cy="158138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8" name="X1"/>
          <p:cNvSpPr txBox="1"/>
          <p:nvPr/>
        </p:nvSpPr>
        <p:spPr>
          <a:xfrm>
            <a:off x="8901403" y="7850881"/>
            <a:ext cx="43058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X</a:t>
            </a:r>
            <a:r>
              <a:rPr baseline="-5999"/>
              <a:t>1</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We apply this procedure a few times, in each iteration we update the weights s.t.     where     is a value in (0;1] called the learning rate…"/>
          <p:cNvSpPr txBox="1"/>
          <p:nvPr>
            <p:ph type="body" sz="half" idx="1"/>
          </p:nvPr>
        </p:nvSpPr>
        <p:spPr>
          <a:prstGeom prst="rect">
            <a:avLst/>
          </a:prstGeom>
        </p:spPr>
        <p:txBody>
          <a:bodyPr/>
          <a:lstStyle/>
          <a:p>
            <a:pPr marL="325754" indent="-325754" defTabSz="554990">
              <a:spcBef>
                <a:spcPts val="3000"/>
              </a:spcBef>
              <a:defRPr sz="2660"/>
            </a:pPr>
            <a:r>
              <a:t>We apply this procedure a few times, in each iteration we update the weights s.t. </a:t>
            </a:r>
            <a:br/>
            <a:br/>
            <a:br/>
            <a:br/>
            <a:r>
              <a:t>where     is a value in (0;1] called the </a:t>
            </a:r>
            <a:r>
              <a:rPr b="1"/>
              <a:t>learning rate</a:t>
            </a:r>
          </a:p>
          <a:p>
            <a:pPr marL="325754" indent="-325754" defTabSz="554990">
              <a:spcBef>
                <a:spcPts val="3000"/>
              </a:spcBef>
              <a:defRPr sz="2660"/>
            </a:pPr>
            <a:r>
              <a:t>This algorithm is called </a:t>
            </a:r>
            <a:r>
              <a:rPr b="1"/>
              <a:t>(batch)</a:t>
            </a:r>
            <a:r>
              <a:t> </a:t>
            </a:r>
            <a:r>
              <a:rPr b="1"/>
              <a:t>gradient descent</a:t>
            </a:r>
            <a:r>
              <a:t> (GD).</a:t>
            </a:r>
          </a:p>
          <a:p>
            <a:pPr marL="325754" indent="-325754" defTabSz="554990">
              <a:spcBef>
                <a:spcPts val="3000"/>
              </a:spcBef>
              <a:defRPr sz="2660"/>
            </a:pPr>
            <a:r>
              <a:t>The loss (and therefore the gradient) is computed over </a:t>
            </a:r>
            <a:r>
              <a:rPr b="1"/>
              <a:t>all elements</a:t>
            </a:r>
            <a:r>
              <a:t> in the dataset.</a:t>
            </a:r>
          </a:p>
        </p:txBody>
      </p:sp>
      <p:pic>
        <p:nvPicPr>
          <p:cNvPr id="353" name="gradientdescent.png" descr="gradientdescent.png"/>
          <p:cNvPicPr>
            <a:picLocks noChangeAspect="1"/>
          </p:cNvPicPr>
          <p:nvPr/>
        </p:nvPicPr>
        <p:blipFill>
          <a:blip r:embed="rId2">
            <a:extLst/>
          </a:blip>
          <a:srcRect l="0" t="0" r="0" b="0"/>
          <a:stretch>
            <a:fillRect/>
          </a:stretch>
        </p:blipFill>
        <p:spPr>
          <a:xfrm>
            <a:off x="6189817" y="2463745"/>
            <a:ext cx="6695766" cy="3628298"/>
          </a:xfrm>
          <a:prstGeom prst="rect">
            <a:avLst/>
          </a:prstGeom>
          <a:ln w="12700">
            <a:miter lim="400000"/>
          </a:ln>
        </p:spPr>
      </p:pic>
      <p:sp>
        <p:nvSpPr>
          <p:cNvPr id="354" name="Source: Gradient optimization"/>
          <p:cNvSpPr txBox="1"/>
          <p:nvPr/>
        </p:nvSpPr>
        <p:spPr>
          <a:xfrm>
            <a:off x="8352575" y="8733521"/>
            <a:ext cx="4376765" cy="3370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Source: </a:t>
            </a:r>
            <a:r>
              <a:rPr u="sng">
                <a:hlinkClick r:id="rId3" invalidUrl="" action="" tgtFrame="" tooltip="" history="1" highlightClick="0" endSnd="0"/>
              </a:rPr>
              <a:t>Gradient optimization</a:t>
            </a:r>
          </a:p>
        </p:txBody>
      </p:sp>
      <p:sp>
        <p:nvSpPr>
          <p:cNvPr id="355" name="Equation"/>
          <p:cNvSpPr txBox="1"/>
          <p:nvPr/>
        </p:nvSpPr>
        <p:spPr>
          <a:xfrm>
            <a:off x="2389015" y="4207788"/>
            <a:ext cx="2566973" cy="65222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μ</m:t>
                  </m:r>
                  <m:f>
                    <m:fPr>
                      <m:ctrlPr>
                        <a:rPr xmlns:a="http://schemas.openxmlformats.org/drawingml/2006/main" sz="3000" i="1">
                          <a:solidFill>
                            <a:srgbClr val="000000"/>
                          </a:solidFill>
                          <a:latin typeface="Cambria Math" panose="02040503050406030204" pitchFamily="18" charset="0"/>
                        </a:rPr>
                      </m:ctrlPr>
                      <m:type m:val="bar"/>
                    </m:fPr>
                    <m:num>
                      <m:r>
                        <m:rPr>
                          <m:sty m:val="p"/>
                        </m:rP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J</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w</m:t>
                      </m:r>
                      <m:r>
                        <a:rPr xmlns:a="http://schemas.openxmlformats.org/drawingml/2006/main" sz="3000" i="1">
                          <a:solidFill>
                            <a:srgbClr val="000000"/>
                          </a:solidFill>
                          <a:latin typeface="Cambria Math" panose="02040503050406030204" pitchFamily="18" charset="0"/>
                        </a:rPr>
                        <m:t>)</m:t>
                      </m:r>
                    </m:num>
                    <m:den>
                      <m:r>
                        <m:rPr>
                          <m:sty m:val="p"/>
                        </m:rP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i</m:t>
                          </m:r>
                        </m:sub>
                      </m:sSub>
                    </m:den>
                  </m:f>
                </m:oMath>
              </m:oMathPara>
            </a14:m>
            <a:endParaRPr sz="3000"/>
          </a:p>
        </p:txBody>
      </p:sp>
      <p:sp>
        <p:nvSpPr>
          <p:cNvPr id="356" name="Equation"/>
          <p:cNvSpPr txBox="1"/>
          <p:nvPr/>
        </p:nvSpPr>
        <p:spPr>
          <a:xfrm>
            <a:off x="2394055" y="5274895"/>
            <a:ext cx="196978" cy="24155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μ</m:t>
                  </m:r>
                </m:oMath>
              </m:oMathPara>
            </a14:m>
            <a:endParaRPr sz="3000"/>
          </a:p>
        </p:txBody>
      </p:sp>
      <p:sp>
        <p:nvSpPr>
          <p:cNvPr id="357" name="(batch) Gradient descent"/>
          <p:cNvSpPr txBox="1"/>
          <p:nvPr/>
        </p:nvSpPr>
        <p:spPr>
          <a:xfrm>
            <a:off x="4342320" y="1625179"/>
            <a:ext cx="4320160"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000"/>
            </a:lvl1pPr>
          </a:lstStyle>
          <a:p>
            <a:pPr/>
            <a:r>
              <a:t>(batch) Gradient descent</a:t>
            </a:r>
          </a:p>
        </p:txBody>
      </p:sp>
      <p:sp>
        <p:nvSpPr>
          <p:cNvPr id="358"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2516">
              <a:defRPr b="0" sz="7840">
                <a:latin typeface="+mn-lt"/>
                <a:ea typeface="+mn-ea"/>
                <a:cs typeface="+mn-cs"/>
                <a:sym typeface="Helvetica Neue Medium"/>
              </a:defRPr>
            </a:lvl1pPr>
          </a:lstStyle>
          <a:p>
            <a:pPr/>
            <a:r>
              <a:t>Updating weights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We are not guaranteed to find a global minimum of the loss function using GD.…"/>
          <p:cNvSpPr txBox="1"/>
          <p:nvPr>
            <p:ph type="body" sz="half" idx="1"/>
          </p:nvPr>
        </p:nvSpPr>
        <p:spPr>
          <a:prstGeom prst="rect">
            <a:avLst/>
          </a:prstGeom>
        </p:spPr>
        <p:txBody>
          <a:bodyPr/>
          <a:lstStyle/>
          <a:p>
            <a:pPr/>
            <a:r>
              <a:t>We are not guaranteed to find a global minimum of the loss function using GD.</a:t>
            </a:r>
          </a:p>
          <a:p>
            <a:pPr/>
            <a:r>
              <a:t>In practice, it tends to find pretty good local minima.</a:t>
            </a:r>
          </a:p>
        </p:txBody>
      </p:sp>
      <p:sp>
        <p:nvSpPr>
          <p:cNvPr id="361" name="(Batch) Gradient descent"/>
          <p:cNvSpPr txBox="1"/>
          <p:nvPr/>
        </p:nvSpPr>
        <p:spPr>
          <a:xfrm>
            <a:off x="4324794" y="1625179"/>
            <a:ext cx="4355212"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000"/>
            </a:lvl1pPr>
          </a:lstStyle>
          <a:p>
            <a:pPr/>
            <a:r>
              <a:t>(Batch) Gradient descent</a:t>
            </a:r>
          </a:p>
        </p:txBody>
      </p:sp>
      <p:sp>
        <p:nvSpPr>
          <p:cNvPr id="362"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2516">
              <a:defRPr b="0" sz="7840">
                <a:latin typeface="+mn-lt"/>
                <a:ea typeface="+mn-ea"/>
                <a:cs typeface="+mn-cs"/>
                <a:sym typeface="Helvetica Neue Medium"/>
              </a:defRPr>
            </a:lvl1pPr>
          </a:lstStyle>
          <a:p>
            <a:pPr/>
            <a:r>
              <a:t>Updating weights</a:t>
            </a:r>
          </a:p>
        </p:txBody>
      </p:sp>
      <p:pic>
        <p:nvPicPr>
          <p:cNvPr id="363" name="loss_surface.png" descr="loss_surface.png"/>
          <p:cNvPicPr>
            <a:picLocks noChangeAspect="1"/>
          </p:cNvPicPr>
          <p:nvPr/>
        </p:nvPicPr>
        <p:blipFill>
          <a:blip r:embed="rId3">
            <a:extLst/>
          </a:blip>
          <a:stretch>
            <a:fillRect/>
          </a:stretch>
        </p:blipFill>
        <p:spPr>
          <a:xfrm>
            <a:off x="6085381" y="2348056"/>
            <a:ext cx="7112001" cy="5334001"/>
          </a:xfrm>
          <a:prstGeom prst="rect">
            <a:avLst/>
          </a:prstGeom>
          <a:ln w="12700">
            <a:miter lim="400000"/>
          </a:ln>
        </p:spPr>
      </p:pic>
      <p:sp>
        <p:nvSpPr>
          <p:cNvPr id="364" name="Source: Introduction to loss functions"/>
          <p:cNvSpPr txBox="1"/>
          <p:nvPr/>
        </p:nvSpPr>
        <p:spPr>
          <a:xfrm>
            <a:off x="8352575" y="8733521"/>
            <a:ext cx="4376765" cy="3370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Source: </a:t>
            </a:r>
            <a:r>
              <a:rPr u="sng">
                <a:hlinkClick r:id="rId4" invalidUrl="" action="" tgtFrame="" tooltip="" history="1" highlightClick="0" endSnd="0"/>
              </a:rPr>
              <a:t>Introduction to loss functions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Batch gradient descent is time-consuming…"/>
          <p:cNvSpPr txBox="1"/>
          <p:nvPr>
            <p:ph type="body" sz="half" idx="1"/>
          </p:nvPr>
        </p:nvSpPr>
        <p:spPr>
          <a:xfrm>
            <a:off x="952500" y="2308794"/>
            <a:ext cx="11099800" cy="2661400"/>
          </a:xfrm>
          <a:prstGeom prst="rect">
            <a:avLst/>
          </a:prstGeom>
        </p:spPr>
        <p:txBody>
          <a:bodyPr/>
          <a:lstStyle/>
          <a:p>
            <a:pPr marL="301752" indent="-301752" defTabSz="514095">
              <a:spcBef>
                <a:spcPts val="2800"/>
              </a:spcBef>
              <a:defRPr sz="2464"/>
            </a:pPr>
            <a:r>
              <a:t>Batch gradient descent is time-consuming</a:t>
            </a:r>
          </a:p>
          <a:p>
            <a:pPr marL="301752" indent="-301752" defTabSz="514095">
              <a:spcBef>
                <a:spcPts val="2800"/>
              </a:spcBef>
              <a:defRPr sz="2464"/>
            </a:pPr>
            <a:r>
              <a:t>Batch gradient descent expects convex loss surfaces</a:t>
            </a:r>
          </a:p>
          <a:p>
            <a:pPr marL="301752" indent="-301752" defTabSz="514095">
              <a:spcBef>
                <a:spcPts val="2800"/>
              </a:spcBef>
              <a:defRPr sz="2464"/>
            </a:pPr>
            <a:r>
              <a:t>Use </a:t>
            </a:r>
            <a:r>
              <a:rPr b="1"/>
              <a:t>mini-batch gradient descent </a:t>
            </a:r>
            <a:r>
              <a:t>instead</a:t>
            </a:r>
          </a:p>
          <a:p>
            <a:pPr marL="301752" indent="-301752" defTabSz="514095">
              <a:spcBef>
                <a:spcPts val="2800"/>
              </a:spcBef>
              <a:defRPr sz="2464"/>
            </a:pPr>
            <a:r>
              <a:t>Batch size = 1 is </a:t>
            </a:r>
            <a:r>
              <a:rPr b="1"/>
              <a:t>stochastic gradient descent</a:t>
            </a:r>
          </a:p>
        </p:txBody>
      </p:sp>
      <p:sp>
        <p:nvSpPr>
          <p:cNvPr id="369"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2516">
              <a:defRPr b="0" sz="7840">
                <a:latin typeface="+mn-lt"/>
                <a:ea typeface="+mn-ea"/>
                <a:cs typeface="+mn-cs"/>
                <a:sym typeface="Helvetica Neue Medium"/>
              </a:defRPr>
            </a:lvl1pPr>
          </a:lstStyle>
          <a:p>
            <a:pPr/>
            <a:r>
              <a:t>Updating weights</a:t>
            </a:r>
          </a:p>
        </p:txBody>
      </p:sp>
      <p:pic>
        <p:nvPicPr>
          <p:cNvPr id="370" name="loss-surfaces.png" descr="loss-surfaces.png"/>
          <p:cNvPicPr>
            <a:picLocks noChangeAspect="1"/>
          </p:cNvPicPr>
          <p:nvPr/>
        </p:nvPicPr>
        <p:blipFill>
          <a:blip r:embed="rId3">
            <a:extLst/>
          </a:blip>
          <a:stretch>
            <a:fillRect/>
          </a:stretch>
        </p:blipFill>
        <p:spPr>
          <a:xfrm>
            <a:off x="2104771" y="5377609"/>
            <a:ext cx="8795258" cy="350196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Mini-batch gradient descent"/>
          <p:cNvSpPr txBox="1"/>
          <p:nvPr/>
        </p:nvSpPr>
        <p:spPr>
          <a:xfrm>
            <a:off x="4045712" y="1599779"/>
            <a:ext cx="4913377"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000"/>
            </a:lvl1pPr>
          </a:lstStyle>
          <a:p>
            <a:pPr/>
            <a:r>
              <a:t>Mini-batch gradient descent</a:t>
            </a:r>
          </a:p>
        </p:txBody>
      </p:sp>
      <p:sp>
        <p:nvSpPr>
          <p:cNvPr id="375"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2516">
              <a:defRPr b="0" sz="7840">
                <a:latin typeface="+mn-lt"/>
                <a:ea typeface="+mn-ea"/>
                <a:cs typeface="+mn-cs"/>
                <a:sym typeface="Helvetica Neue Medium"/>
              </a:defRPr>
            </a:lvl1pPr>
          </a:lstStyle>
          <a:p>
            <a:pPr/>
            <a:r>
              <a:t>Updating weights</a:t>
            </a:r>
          </a:p>
        </p:txBody>
      </p:sp>
      <p:pic>
        <p:nvPicPr>
          <p:cNvPr id="376" name="gradient_descents.png" descr="gradient_descents.png"/>
          <p:cNvPicPr>
            <a:picLocks noChangeAspect="1"/>
          </p:cNvPicPr>
          <p:nvPr/>
        </p:nvPicPr>
        <p:blipFill>
          <a:blip r:embed="rId2">
            <a:extLst/>
          </a:blip>
          <a:stretch>
            <a:fillRect/>
          </a:stretch>
        </p:blipFill>
        <p:spPr>
          <a:xfrm>
            <a:off x="538528" y="2209800"/>
            <a:ext cx="11531601" cy="5715000"/>
          </a:xfrm>
          <a:prstGeom prst="rect">
            <a:avLst/>
          </a:prstGeom>
          <a:ln w="12700">
            <a:miter lim="400000"/>
          </a:ln>
        </p:spPr>
      </p:pic>
      <p:sp>
        <p:nvSpPr>
          <p:cNvPr id="377" name="Source: Andrew Ng, deep learning course, Coursera"/>
          <p:cNvSpPr txBox="1"/>
          <p:nvPr/>
        </p:nvSpPr>
        <p:spPr>
          <a:xfrm>
            <a:off x="7437780" y="8733521"/>
            <a:ext cx="5291560" cy="3370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Source: Andrew Ng, deep learning course, Coursera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In the context of DL we need to compute the gradient for each layer.…"/>
          <p:cNvSpPr txBox="1"/>
          <p:nvPr>
            <p:ph type="body" sz="half" idx="1"/>
          </p:nvPr>
        </p:nvSpPr>
        <p:spPr>
          <a:prstGeom prst="rect">
            <a:avLst/>
          </a:prstGeom>
        </p:spPr>
        <p:txBody>
          <a:bodyPr/>
          <a:lstStyle/>
          <a:p>
            <a:pPr/>
            <a:r>
              <a:t>In the context of DL we need to compute the gradient for each layer.</a:t>
            </a:r>
          </a:p>
          <a:p>
            <a:pPr/>
            <a:r>
              <a:t>We do this by applying the </a:t>
            </a:r>
            <a:r>
              <a:rPr b="1"/>
              <a:t>chain rule </a:t>
            </a:r>
            <a:r>
              <a:t>of derivatives.</a:t>
            </a:r>
          </a:p>
          <a:p>
            <a:pPr/>
            <a:r>
              <a:t>This algorithm is known as </a:t>
            </a:r>
            <a:r>
              <a:rPr b="1"/>
              <a:t>backpropagation</a:t>
            </a:r>
            <a:r>
              <a:t>.</a:t>
            </a:r>
          </a:p>
        </p:txBody>
      </p:sp>
      <p:grpSp>
        <p:nvGrpSpPr>
          <p:cNvPr id="407" name="Group"/>
          <p:cNvGrpSpPr/>
          <p:nvPr/>
        </p:nvGrpSpPr>
        <p:grpSpPr>
          <a:xfrm>
            <a:off x="6324424" y="3583183"/>
            <a:ext cx="6121753" cy="4068620"/>
            <a:chOff x="0" y="0"/>
            <a:chExt cx="6121752" cy="4068619"/>
          </a:xfrm>
        </p:grpSpPr>
        <p:sp>
          <p:nvSpPr>
            <p:cNvPr id="380" name="Equation"/>
            <p:cNvSpPr txBox="1"/>
            <p:nvPr/>
          </p:nvSpPr>
          <p:spPr>
            <a:xfrm>
              <a:off x="5346204" y="1837346"/>
              <a:ext cx="775549" cy="739260"/>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f>
                      <m:fPr>
                        <m:ctrlPr>
                          <a:rPr xmlns:a="http://schemas.openxmlformats.org/drawingml/2006/main" sz="3400" i="1">
                            <a:solidFill>
                              <a:srgbClr val="000000"/>
                            </a:solidFill>
                            <a:latin typeface="Cambria Math" panose="02040503050406030204" pitchFamily="18" charset="0"/>
                          </a:rPr>
                        </m:ctrlPr>
                        <m:type m:val="bar"/>
                      </m:fPr>
                      <m:num>
                        <m:r>
                          <m:rPr>
                            <m:sty m:val="p"/>
                          </m:rP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J</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w</m:t>
                        </m:r>
                        <m:r>
                          <a:rPr xmlns:a="http://schemas.openxmlformats.org/drawingml/2006/main" sz="3400" i="1">
                            <a:solidFill>
                              <a:srgbClr val="000000"/>
                            </a:solidFill>
                            <a:latin typeface="Cambria Math" panose="02040503050406030204" pitchFamily="18" charset="0"/>
                          </a:rPr>
                          <m:t>)</m:t>
                        </m:r>
                      </m:num>
                      <m:den>
                        <m:r>
                          <m:rPr>
                            <m:sty m:val="p"/>
                          </m:rPr>
                          <a:rPr xmlns:a="http://schemas.openxmlformats.org/drawingml/2006/main" sz="3400" i="1">
                            <a:solidFill>
                              <a:srgbClr val="000000"/>
                            </a:solidFill>
                            <a:latin typeface="Cambria Math" panose="02040503050406030204" pitchFamily="18" charset="0"/>
                          </a:rPr>
                          <m:t>∂</m:t>
                        </m:r>
                        <m:limUpp>
                          <m:e>
                            <m:r>
                              <a:rPr xmlns:a="http://schemas.openxmlformats.org/drawingml/2006/main" sz="3400" i="1">
                                <a:solidFill>
                                  <a:srgbClr val="000000"/>
                                </a:solidFill>
                                <a:latin typeface="Cambria Math" panose="02040503050406030204" pitchFamily="18" charset="0"/>
                              </a:rPr>
                              <m:t>y</m:t>
                            </m:r>
                          </m:e>
                          <m:lim>
                            <m:r>
                              <a:rPr xmlns:a="http://schemas.openxmlformats.org/drawingml/2006/main" sz="3400" i="1">
                                <a:solidFill>
                                  <a:srgbClr val="000000"/>
                                </a:solidFill>
                                <a:latin typeface="Cambria Math" panose="02040503050406030204" pitchFamily="18" charset="0"/>
                              </a:rPr>
                              <m:t>̂</m:t>
                            </m:r>
                          </m:lim>
                        </m:limUpp>
                      </m:den>
                    </m:f>
                  </m:oMath>
                </m:oMathPara>
              </a14:m>
              <a:endParaRPr sz="3400"/>
            </a:p>
          </p:txBody>
        </p:sp>
        <p:sp>
          <p:nvSpPr>
            <p:cNvPr id="381" name="Oval"/>
            <p:cNvSpPr/>
            <p:nvPr/>
          </p:nvSpPr>
          <p:spPr>
            <a:xfrm>
              <a:off x="4285841" y="1848566"/>
              <a:ext cx="706932" cy="718411"/>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2" name="Oval"/>
            <p:cNvSpPr/>
            <p:nvPr/>
          </p:nvSpPr>
          <p:spPr>
            <a:xfrm>
              <a:off x="2170106" y="771449"/>
              <a:ext cx="706932" cy="718410"/>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3" name="Oval"/>
            <p:cNvSpPr/>
            <p:nvPr/>
          </p:nvSpPr>
          <p:spPr>
            <a:xfrm>
              <a:off x="2170106" y="1848566"/>
              <a:ext cx="706932" cy="718411"/>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4" name="Oval"/>
            <p:cNvSpPr/>
            <p:nvPr/>
          </p:nvSpPr>
          <p:spPr>
            <a:xfrm>
              <a:off x="2170106" y="2925684"/>
              <a:ext cx="706932" cy="718410"/>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5" name="Oval"/>
            <p:cNvSpPr/>
            <p:nvPr/>
          </p:nvSpPr>
          <p:spPr>
            <a:xfrm>
              <a:off x="0" y="0"/>
              <a:ext cx="706932" cy="718410"/>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6" name="Oval"/>
            <p:cNvSpPr/>
            <p:nvPr/>
          </p:nvSpPr>
          <p:spPr>
            <a:xfrm>
              <a:off x="0" y="1149895"/>
              <a:ext cx="706932" cy="718411"/>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7" name="Oval"/>
            <p:cNvSpPr/>
            <p:nvPr/>
          </p:nvSpPr>
          <p:spPr>
            <a:xfrm>
              <a:off x="0" y="2299791"/>
              <a:ext cx="706932" cy="718411"/>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8" name="Oval"/>
            <p:cNvSpPr/>
            <p:nvPr/>
          </p:nvSpPr>
          <p:spPr>
            <a:xfrm>
              <a:off x="0" y="3350210"/>
              <a:ext cx="706932" cy="718410"/>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9" name="Line"/>
            <p:cNvSpPr/>
            <p:nvPr/>
          </p:nvSpPr>
          <p:spPr>
            <a:xfrm>
              <a:off x="2920082" y="1313512"/>
              <a:ext cx="1398536" cy="73304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90" name="Line"/>
            <p:cNvSpPr/>
            <p:nvPr/>
          </p:nvSpPr>
          <p:spPr>
            <a:xfrm>
              <a:off x="2920081" y="2172295"/>
              <a:ext cx="1324349" cy="3193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91" name="Line"/>
            <p:cNvSpPr/>
            <p:nvPr/>
          </p:nvSpPr>
          <p:spPr>
            <a:xfrm flipV="1">
              <a:off x="2920081" y="2356083"/>
              <a:ext cx="1397850" cy="907886"/>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92" name="Line"/>
            <p:cNvSpPr/>
            <p:nvPr/>
          </p:nvSpPr>
          <p:spPr>
            <a:xfrm>
              <a:off x="725523" y="412995"/>
              <a:ext cx="1434597" cy="72669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93" name="Line"/>
            <p:cNvSpPr/>
            <p:nvPr/>
          </p:nvSpPr>
          <p:spPr>
            <a:xfrm flipV="1">
              <a:off x="725524" y="1197145"/>
              <a:ext cx="1401653" cy="17090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94" name="Line"/>
            <p:cNvSpPr/>
            <p:nvPr/>
          </p:nvSpPr>
          <p:spPr>
            <a:xfrm flipV="1">
              <a:off x="741409" y="1207055"/>
              <a:ext cx="1402378" cy="141824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95" name="Line"/>
            <p:cNvSpPr/>
            <p:nvPr/>
          </p:nvSpPr>
          <p:spPr>
            <a:xfrm flipV="1">
              <a:off x="741408" y="1222133"/>
              <a:ext cx="1400304" cy="244571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96" name="..."/>
            <p:cNvSpPr txBox="1"/>
            <p:nvPr/>
          </p:nvSpPr>
          <p:spPr>
            <a:xfrm>
              <a:off x="1656596" y="2018021"/>
              <a:ext cx="321592" cy="3862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a:t>
              </a:r>
            </a:p>
          </p:txBody>
        </p:sp>
        <p:sp>
          <p:nvSpPr>
            <p:cNvPr id="397" name="..."/>
            <p:cNvSpPr txBox="1"/>
            <p:nvPr/>
          </p:nvSpPr>
          <p:spPr>
            <a:xfrm>
              <a:off x="1655441" y="3091765"/>
              <a:ext cx="321592" cy="3862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a:t>
              </a:r>
            </a:p>
          </p:txBody>
        </p:sp>
        <p:sp>
          <p:nvSpPr>
            <p:cNvPr id="398" name="Line"/>
            <p:cNvSpPr/>
            <p:nvPr/>
          </p:nvSpPr>
          <p:spPr>
            <a:xfrm flipH="1">
              <a:off x="4773106" y="2211144"/>
              <a:ext cx="543665" cy="1"/>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99" name="Line"/>
            <p:cNvSpPr/>
            <p:nvPr/>
          </p:nvSpPr>
          <p:spPr>
            <a:xfrm flipH="1" flipV="1">
              <a:off x="3006347" y="1264156"/>
              <a:ext cx="762308" cy="347184"/>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0" name="Line"/>
            <p:cNvSpPr/>
            <p:nvPr/>
          </p:nvSpPr>
          <p:spPr>
            <a:xfrm flipH="1">
              <a:off x="3068955" y="2026111"/>
              <a:ext cx="775518" cy="1"/>
            </a:xfrm>
            <a:prstGeom prst="line">
              <a:avLst/>
            </a:prstGeom>
            <a:noFill/>
            <a:ln w="254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1" name="Line"/>
            <p:cNvSpPr/>
            <p:nvPr/>
          </p:nvSpPr>
          <p:spPr>
            <a:xfrm flipH="1">
              <a:off x="3195148" y="2656595"/>
              <a:ext cx="517150" cy="327388"/>
            </a:xfrm>
            <a:prstGeom prst="line">
              <a:avLst/>
            </a:prstGeom>
            <a:noFill/>
            <a:ln w="254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2" name="Line"/>
            <p:cNvSpPr/>
            <p:nvPr/>
          </p:nvSpPr>
          <p:spPr>
            <a:xfrm flipH="1" flipV="1">
              <a:off x="839419" y="321778"/>
              <a:ext cx="880668" cy="421060"/>
            </a:xfrm>
            <a:prstGeom prst="line">
              <a:avLst/>
            </a:prstGeom>
            <a:noFill/>
            <a:ln w="254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3" name="Line"/>
            <p:cNvSpPr/>
            <p:nvPr/>
          </p:nvSpPr>
          <p:spPr>
            <a:xfrm flipH="1">
              <a:off x="837925" y="1034230"/>
              <a:ext cx="885464" cy="166229"/>
            </a:xfrm>
            <a:prstGeom prst="line">
              <a:avLst/>
            </a:prstGeom>
            <a:noFill/>
            <a:ln w="381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4" name="Line"/>
            <p:cNvSpPr/>
            <p:nvPr/>
          </p:nvSpPr>
          <p:spPr>
            <a:xfrm flipH="1">
              <a:off x="931281" y="1527433"/>
              <a:ext cx="639360" cy="646596"/>
            </a:xfrm>
            <a:prstGeom prst="line">
              <a:avLst/>
            </a:prstGeom>
            <a:noFill/>
            <a:ln w="381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5" name="Line"/>
            <p:cNvSpPr/>
            <p:nvPr/>
          </p:nvSpPr>
          <p:spPr>
            <a:xfrm flipH="1">
              <a:off x="1085926" y="2034643"/>
              <a:ext cx="462725" cy="730593"/>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6" name="Equation"/>
            <p:cNvSpPr txBox="1"/>
            <p:nvPr/>
          </p:nvSpPr>
          <p:spPr>
            <a:xfrm>
              <a:off x="4536668" y="2015350"/>
              <a:ext cx="208139" cy="387222"/>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limUpp>
                      <m:e>
                        <m:r>
                          <a:rPr xmlns:a="http://schemas.openxmlformats.org/drawingml/2006/main" sz="3400" i="1">
                            <a:solidFill>
                              <a:srgbClr val="000000"/>
                            </a:solidFill>
                            <a:latin typeface="Cambria Math" panose="02040503050406030204" pitchFamily="18" charset="0"/>
                          </a:rPr>
                          <m:t>y</m:t>
                        </m:r>
                      </m:e>
                      <m:lim>
                        <m:r>
                          <a:rPr xmlns:a="http://schemas.openxmlformats.org/drawingml/2006/main" sz="3400" i="1">
                            <a:solidFill>
                              <a:srgbClr val="000000"/>
                            </a:solidFill>
                            <a:latin typeface="Cambria Math" panose="02040503050406030204" pitchFamily="18" charset="0"/>
                          </a:rPr>
                          <m:t>̂</m:t>
                        </m:r>
                      </m:lim>
                    </m:limUpp>
                  </m:oMath>
                </m:oMathPara>
              </a14:m>
              <a:endParaRPr sz="3400"/>
            </a:p>
          </p:txBody>
        </p:sp>
      </p:grpSp>
      <p:sp>
        <p:nvSpPr>
          <p:cNvPr id="408" name="Backpropagation"/>
          <p:cNvSpPr txBox="1"/>
          <p:nvPr/>
        </p:nvSpPr>
        <p:spPr>
          <a:xfrm>
            <a:off x="4984496" y="1561679"/>
            <a:ext cx="303580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000"/>
            </a:lvl1pPr>
          </a:lstStyle>
          <a:p>
            <a:pPr/>
            <a:r>
              <a:t>Backpropagation</a:t>
            </a:r>
          </a:p>
        </p:txBody>
      </p:sp>
      <p:sp>
        <p:nvSpPr>
          <p:cNvPr id="409" name="Applying GD in DL"/>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2516">
              <a:defRPr b="0" sz="7840">
                <a:latin typeface="+mn-lt"/>
                <a:ea typeface="+mn-ea"/>
                <a:cs typeface="+mn-cs"/>
                <a:sym typeface="Helvetica Neue Medium"/>
              </a:defRPr>
            </a:lvl1pPr>
          </a:lstStyle>
          <a:p>
            <a:pPr/>
            <a:r>
              <a:t>Applying GD in DL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Recap / Questions?"/>
          <p:cNvSpPr txBox="1"/>
          <p:nvPr>
            <p:ph type="title"/>
          </p:nvPr>
        </p:nvSpPr>
        <p:spPr>
          <a:prstGeom prst="rect">
            <a:avLst/>
          </a:prstGeom>
        </p:spPr>
        <p:txBody>
          <a:bodyPr/>
          <a:lstStyle/>
          <a:p>
            <a:pPr/>
            <a:r>
              <a:t>Recap / Questions?</a:t>
            </a:r>
          </a:p>
        </p:txBody>
      </p:sp>
      <p:sp>
        <p:nvSpPr>
          <p:cNvPr id="124" name="The environment @ dba.projects.sda.surfsara.nl…"/>
          <p:cNvSpPr txBox="1"/>
          <p:nvPr>
            <p:ph type="body" sz="quarter" idx="1"/>
          </p:nvPr>
        </p:nvSpPr>
        <p:spPr>
          <a:xfrm>
            <a:off x="952500" y="6608270"/>
            <a:ext cx="11099800" cy="2269030"/>
          </a:xfrm>
          <a:prstGeom prst="rect">
            <a:avLst/>
          </a:prstGeom>
        </p:spPr>
        <p:txBody>
          <a:bodyPr/>
          <a:lstStyle/>
          <a:p>
            <a:pPr/>
          </a:p>
          <a:p>
            <a:pPr/>
            <a:r>
              <a:t>The environment @ </a:t>
            </a:r>
            <a:r>
              <a:rPr u="sng">
                <a:hlinkClick r:id="rId3" invalidUrl="" action="" tgtFrame="" tooltip="" history="1" highlightClick="0" endSnd="0"/>
              </a:rPr>
              <a:t>dba.projects.sda.surfsara.nl</a:t>
            </a:r>
          </a:p>
          <a:p>
            <a:pPr/>
            <a:r>
              <a:t>If you have any questions, post them @ </a:t>
            </a:r>
            <a:r>
              <a:rPr u="sng">
                <a:hlinkClick r:id="rId4" invalidUrl="" action="" tgtFrame="" tooltip="" history="1" highlightClick="0" endSnd="0"/>
              </a:rPr>
              <a:t>Canvas</a:t>
            </a:r>
          </a:p>
        </p:txBody>
      </p:sp>
      <p:pic>
        <p:nvPicPr>
          <p:cNvPr id="125" name="hierarchical-feature-representation.png" descr="hierarchical-feature-representation.png"/>
          <p:cNvPicPr>
            <a:picLocks noChangeAspect="1"/>
          </p:cNvPicPr>
          <p:nvPr/>
        </p:nvPicPr>
        <p:blipFill>
          <a:blip r:embed="rId5">
            <a:extLst/>
          </a:blip>
          <a:stretch>
            <a:fillRect/>
          </a:stretch>
        </p:blipFill>
        <p:spPr>
          <a:xfrm>
            <a:off x="1788273" y="2217593"/>
            <a:ext cx="9428254" cy="484843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Keras -&gt; TensorFlow"/>
          <p:cNvSpPr txBox="1"/>
          <p:nvPr>
            <p:ph type="title"/>
          </p:nvPr>
        </p:nvSpPr>
        <p:spPr>
          <a:prstGeom prst="rect">
            <a:avLst/>
          </a:prstGeom>
        </p:spPr>
        <p:txBody>
          <a:bodyPr/>
          <a:lstStyle/>
          <a:p>
            <a:pPr lvl="1"/>
            <a:r>
              <a:t>Keras -&gt; TensorFlow</a:t>
            </a:r>
          </a:p>
        </p:txBody>
      </p:sp>
      <p:sp>
        <p:nvSpPr>
          <p:cNvPr id="414" name="We do not need to worry at all about updating these weights and differentiating since this is done by the framework (TensorFlow).…"/>
          <p:cNvSpPr txBox="1"/>
          <p:nvPr>
            <p:ph type="body" sz="half" idx="1"/>
          </p:nvPr>
        </p:nvSpPr>
        <p:spPr>
          <a:prstGeom prst="rect">
            <a:avLst/>
          </a:prstGeom>
        </p:spPr>
        <p:txBody>
          <a:bodyPr/>
          <a:lstStyle/>
          <a:p>
            <a:pPr/>
            <a:r>
              <a:t>We do not need to worry at all about updating these weights and differentiating since this is done by the framework (TensorFlow).</a:t>
            </a:r>
          </a:p>
          <a:p>
            <a:pPr/>
            <a:r>
              <a:t>It is still important to know what is happening when you need to debug your network.</a:t>
            </a:r>
          </a:p>
        </p:txBody>
      </p:sp>
      <p:sp>
        <p:nvSpPr>
          <p:cNvPr id="415" name="Source: https://www.tensorflow.org/guide/graphs"/>
          <p:cNvSpPr txBox="1"/>
          <p:nvPr/>
        </p:nvSpPr>
        <p:spPr>
          <a:xfrm>
            <a:off x="8857437" y="9121547"/>
            <a:ext cx="3976726" cy="5783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a:latin typeface="+mn-lt"/>
                <a:ea typeface="+mn-ea"/>
                <a:cs typeface="+mn-cs"/>
                <a:sym typeface="Helvetica Neue Medium"/>
              </a:defRPr>
            </a:pPr>
            <a:r>
              <a:t>Source:</a:t>
            </a:r>
            <a:br/>
            <a:r>
              <a:t>https://www.tensorflow.org/guide/graphs</a:t>
            </a:r>
          </a:p>
        </p:txBody>
      </p:sp>
      <p:pic>
        <p:nvPicPr>
          <p:cNvPr id="416" name="tensors_flowing.gif" descr="tensors_flowing.gif"/>
          <p:cNvPicPr>
            <a:picLocks noChangeAspect="0"/>
          </p:cNvPicPr>
          <p:nvPr/>
        </p:nvPicPr>
        <p:blipFill>
          <a:blip r:embed="rId2">
            <a:extLst/>
          </a:blip>
          <a:stretch>
            <a:fillRect/>
          </a:stretch>
        </p:blipFill>
        <p:spPr>
          <a:xfrm>
            <a:off x="7965727" y="1840358"/>
            <a:ext cx="3976727" cy="706973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Creating neural networks"/>
          <p:cNvSpPr txBox="1"/>
          <p:nvPr>
            <p:ph type="title"/>
          </p:nvPr>
        </p:nvSpPr>
        <p:spPr>
          <a:prstGeom prst="rect">
            <a:avLst/>
          </a:prstGeom>
        </p:spPr>
        <p:txBody>
          <a:bodyPr/>
          <a:lstStyle>
            <a:lvl1pPr defTabSz="543305">
              <a:defRPr sz="7440"/>
            </a:lvl1pPr>
          </a:lstStyle>
          <a:p>
            <a:pPr/>
            <a:r>
              <a:t>Creating neural networks</a:t>
            </a:r>
          </a:p>
        </p:txBody>
      </p:sp>
      <p:sp>
        <p:nvSpPr>
          <p:cNvPr id="419" name="Many frameworks exist; TensorFlow, CNTK, Torch, Keras, Theano, Caffe, ...…"/>
          <p:cNvSpPr txBox="1"/>
          <p:nvPr>
            <p:ph type="body" sz="half" idx="1"/>
          </p:nvPr>
        </p:nvSpPr>
        <p:spPr>
          <a:prstGeom prst="rect">
            <a:avLst/>
          </a:prstGeom>
        </p:spPr>
        <p:txBody>
          <a:bodyPr/>
          <a:lstStyle/>
          <a:p>
            <a:pPr/>
            <a:r>
              <a:t>Many frameworks exist; </a:t>
            </a:r>
            <a:r>
              <a:rPr b="1"/>
              <a:t>TensorFlow</a:t>
            </a:r>
            <a:r>
              <a:t>, </a:t>
            </a:r>
            <a:r>
              <a:rPr b="1"/>
              <a:t>CNTK</a:t>
            </a:r>
            <a:r>
              <a:t>, </a:t>
            </a:r>
            <a:r>
              <a:rPr b="1"/>
              <a:t>Torch</a:t>
            </a:r>
            <a:r>
              <a:t>,</a:t>
            </a:r>
            <a:r>
              <a:rPr b="1"/>
              <a:t> Keras</a:t>
            </a:r>
            <a:r>
              <a:t>, </a:t>
            </a:r>
            <a:r>
              <a:rPr b="1"/>
              <a:t>Theano</a:t>
            </a:r>
            <a:r>
              <a:t>, </a:t>
            </a:r>
            <a:r>
              <a:rPr b="1"/>
              <a:t>Caffe</a:t>
            </a:r>
            <a:r>
              <a:t>, ...</a:t>
            </a:r>
          </a:p>
          <a:p>
            <a:pPr/>
            <a:r>
              <a:t>We will use </a:t>
            </a:r>
            <a:r>
              <a:rPr b="1"/>
              <a:t>Keras</a:t>
            </a:r>
            <a:r>
              <a:t> (</a:t>
            </a:r>
            <a:r>
              <a:rPr u="sng">
                <a:hlinkClick r:id="rId2" invalidUrl="" action="" tgtFrame="" tooltip="" history="1" highlightClick="0" endSnd="0"/>
              </a:rPr>
              <a:t>https://keras.io/</a:t>
            </a:r>
            <a:r>
              <a:t>), and </a:t>
            </a:r>
            <a:r>
              <a:rPr b="1"/>
              <a:t>TensorFlow</a:t>
            </a:r>
            <a:r>
              <a:t> backend.</a:t>
            </a:r>
          </a:p>
          <a:p>
            <a:pPr/>
            <a:r>
              <a:rPr b="1"/>
              <a:t>Eager</a:t>
            </a:r>
            <a:r>
              <a:t> and </a:t>
            </a:r>
            <a:r>
              <a:rPr b="1"/>
              <a:t>lazy</a:t>
            </a:r>
            <a:r>
              <a:t> evaluation.</a:t>
            </a:r>
          </a:p>
        </p:txBody>
      </p:sp>
      <p:pic>
        <p:nvPicPr>
          <p:cNvPr id="420" name="keras-logo-2018-large-1200.png" descr="keras-logo-2018-large-1200.png"/>
          <p:cNvPicPr>
            <a:picLocks noChangeAspect="1"/>
          </p:cNvPicPr>
          <p:nvPr/>
        </p:nvPicPr>
        <p:blipFill>
          <a:blip r:embed="rId3">
            <a:extLst/>
          </a:blip>
          <a:stretch>
            <a:fillRect/>
          </a:stretch>
        </p:blipFill>
        <p:spPr>
          <a:xfrm>
            <a:off x="6490444" y="2556773"/>
            <a:ext cx="3715113" cy="1077384"/>
          </a:xfrm>
          <a:prstGeom prst="rect">
            <a:avLst/>
          </a:prstGeom>
          <a:ln w="12700">
            <a:miter lim="400000"/>
          </a:ln>
        </p:spPr>
      </p:pic>
      <p:pic>
        <p:nvPicPr>
          <p:cNvPr id="421" name="pytorch.png" descr="pytorch.png"/>
          <p:cNvPicPr>
            <a:picLocks noChangeAspect="1"/>
          </p:cNvPicPr>
          <p:nvPr/>
        </p:nvPicPr>
        <p:blipFill>
          <a:blip r:embed="rId4">
            <a:extLst/>
          </a:blip>
          <a:stretch>
            <a:fillRect/>
          </a:stretch>
        </p:blipFill>
        <p:spPr>
          <a:xfrm>
            <a:off x="8406066" y="7111986"/>
            <a:ext cx="3873495" cy="1281787"/>
          </a:xfrm>
          <a:prstGeom prst="rect">
            <a:avLst/>
          </a:prstGeom>
          <a:ln w="12700">
            <a:miter lim="400000"/>
          </a:ln>
        </p:spPr>
      </p:pic>
      <p:pic>
        <p:nvPicPr>
          <p:cNvPr id="422" name="theano.jpeg" descr="theano.jpeg"/>
          <p:cNvPicPr>
            <a:picLocks noChangeAspect="1"/>
          </p:cNvPicPr>
          <p:nvPr/>
        </p:nvPicPr>
        <p:blipFill>
          <a:blip r:embed="rId5">
            <a:extLst/>
          </a:blip>
          <a:stretch>
            <a:fillRect/>
          </a:stretch>
        </p:blipFill>
        <p:spPr>
          <a:xfrm>
            <a:off x="7344271" y="4700637"/>
            <a:ext cx="2540001" cy="2540001"/>
          </a:xfrm>
          <a:prstGeom prst="rect">
            <a:avLst/>
          </a:prstGeom>
          <a:ln w="12700">
            <a:miter lim="400000"/>
          </a:ln>
        </p:spPr>
      </p:pic>
      <p:pic>
        <p:nvPicPr>
          <p:cNvPr id="423" name="1920px-TensorFlowLogo.svg.png" descr="1920px-TensorFlowLogo.svg.png"/>
          <p:cNvPicPr>
            <a:picLocks noChangeAspect="1"/>
          </p:cNvPicPr>
          <p:nvPr/>
        </p:nvPicPr>
        <p:blipFill>
          <a:blip r:embed="rId6">
            <a:extLst/>
          </a:blip>
          <a:stretch>
            <a:fillRect/>
          </a:stretch>
        </p:blipFill>
        <p:spPr>
          <a:xfrm>
            <a:off x="9334716" y="2840027"/>
            <a:ext cx="3390079" cy="282506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The problem"/>
          <p:cNvSpPr txBox="1"/>
          <p:nvPr>
            <p:ph type="title"/>
          </p:nvPr>
        </p:nvSpPr>
        <p:spPr>
          <a:prstGeom prst="rect">
            <a:avLst/>
          </a:prstGeom>
        </p:spPr>
        <p:txBody>
          <a:bodyPr/>
          <a:lstStyle/>
          <a:p>
            <a:pPr/>
            <a:r>
              <a:t>The problem</a:t>
            </a:r>
          </a:p>
        </p:txBody>
      </p:sp>
      <p:sp>
        <p:nvSpPr>
          <p:cNvPr id="426" name="Adam optimiser instead of SGD"/>
          <p:cNvSpPr txBox="1"/>
          <p:nvPr>
            <p:ph type="body" sz="quarter" idx="1"/>
          </p:nvPr>
        </p:nvSpPr>
        <p:spPr>
          <a:xfrm>
            <a:off x="952500" y="2590800"/>
            <a:ext cx="11099800" cy="861550"/>
          </a:xfrm>
          <a:prstGeom prst="rect">
            <a:avLst/>
          </a:prstGeom>
        </p:spPr>
        <p:txBody>
          <a:bodyPr/>
          <a:lstStyle/>
          <a:p>
            <a:pPr/>
            <a:r>
              <a:t>Adam optimiser instead of SGD</a:t>
            </a:r>
          </a:p>
        </p:txBody>
      </p:sp>
      <p:pic>
        <p:nvPicPr>
          <p:cNvPr id="427" name="xor-problem-reloaded.png" descr="xor-problem-reloaded.png"/>
          <p:cNvPicPr>
            <a:picLocks noChangeAspect="1"/>
          </p:cNvPicPr>
          <p:nvPr/>
        </p:nvPicPr>
        <p:blipFill>
          <a:blip r:embed="rId3">
            <a:extLst/>
          </a:blip>
          <a:stretch>
            <a:fillRect/>
          </a:stretch>
        </p:blipFill>
        <p:spPr>
          <a:xfrm>
            <a:off x="2909830" y="3630148"/>
            <a:ext cx="7185140" cy="538885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Hands-on"/>
          <p:cNvSpPr txBox="1"/>
          <p:nvPr>
            <p:ph type="title"/>
          </p:nvPr>
        </p:nvSpPr>
        <p:spPr>
          <a:xfrm>
            <a:off x="952500" y="254000"/>
            <a:ext cx="11099800" cy="1318370"/>
          </a:xfrm>
          <a:prstGeom prst="rect">
            <a:avLst/>
          </a:prstGeom>
        </p:spPr>
        <p:txBody>
          <a:bodyPr/>
          <a:lstStyle/>
          <a:p>
            <a:pPr/>
            <a:r>
              <a:t>Hands-on</a:t>
            </a:r>
          </a:p>
        </p:txBody>
      </p:sp>
      <p:sp>
        <p:nvSpPr>
          <p:cNvPr id="432" name="Go to https://dba.projects.sda.surfsara.nl/…"/>
          <p:cNvSpPr txBox="1"/>
          <p:nvPr>
            <p:ph type="body" sz="half" idx="1"/>
          </p:nvPr>
        </p:nvSpPr>
        <p:spPr>
          <a:xfrm>
            <a:off x="952500" y="5291948"/>
            <a:ext cx="11099800" cy="3585352"/>
          </a:xfrm>
          <a:prstGeom prst="rect">
            <a:avLst/>
          </a:prstGeom>
        </p:spPr>
        <p:txBody>
          <a:bodyPr/>
          <a:lstStyle/>
          <a:p>
            <a:pPr marL="0" indent="0" algn="ctr">
              <a:buSzTx/>
              <a:buNone/>
            </a:pPr>
            <a:r>
              <a:t>Go to </a:t>
            </a:r>
            <a:r>
              <a:rPr u="sng">
                <a:hlinkClick r:id="rId2" invalidUrl="" action="" tgtFrame="" tooltip="" history="1" highlightClick="0" endSnd="0"/>
              </a:rPr>
              <a:t>https://dba.projects.sda.surfsara.nl/</a:t>
            </a:r>
          </a:p>
          <a:p>
            <a:pPr marL="0" indent="0" algn="ctr">
              <a:buSzTx/>
              <a:buNone/>
            </a:pPr>
            <a:r>
              <a:t>Notebook: </a:t>
            </a:r>
            <a:r>
              <a:rPr>
                <a:latin typeface="Monaco"/>
                <a:ea typeface="Monaco"/>
                <a:cs typeface="Monaco"/>
                <a:sym typeface="Monaco"/>
              </a:rPr>
              <a:t>02a-keras-on-xor.ipynb</a:t>
            </a:r>
          </a:p>
          <a:p>
            <a:pPr marL="0" indent="0" algn="ctr">
              <a:buSzTx/>
              <a:buNone/>
              <a:defRPr b="1"/>
            </a:pPr>
            <a:r>
              <a:t>Break at 11:00</a:t>
            </a:r>
          </a:p>
          <a:p>
            <a:pPr marL="0" indent="0" algn="ctr">
              <a:buSzTx/>
              <a:buNone/>
            </a:pPr>
            <a:r>
              <a:t>Second part at 11:10</a:t>
            </a:r>
          </a:p>
        </p:txBody>
      </p:sp>
      <p:pic>
        <p:nvPicPr>
          <p:cNvPr id="433" name="jupyter.png" descr="jupyter.png"/>
          <p:cNvPicPr>
            <a:picLocks noChangeAspect="1"/>
          </p:cNvPicPr>
          <p:nvPr/>
        </p:nvPicPr>
        <p:blipFill>
          <a:blip r:embed="rId3">
            <a:extLst/>
          </a:blip>
          <a:stretch>
            <a:fillRect/>
          </a:stretch>
        </p:blipFill>
        <p:spPr>
          <a:xfrm>
            <a:off x="5118289" y="1827392"/>
            <a:ext cx="2768223" cy="320953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Evaluating performance"/>
          <p:cNvSpPr txBox="1"/>
          <p:nvPr>
            <p:ph type="title"/>
          </p:nvPr>
        </p:nvSpPr>
        <p:spPr>
          <a:prstGeom prst="rect">
            <a:avLst/>
          </a:prstGeom>
        </p:spPr>
        <p:txBody>
          <a:bodyPr/>
          <a:lstStyle/>
          <a:p>
            <a:pPr lvl="1" defTabSz="572516">
              <a:defRPr sz="7840"/>
            </a:pPr>
            <a:r>
              <a:t>Evaluating performance</a:t>
            </a:r>
          </a:p>
        </p:txBody>
      </p:sp>
      <p:sp>
        <p:nvSpPr>
          <p:cNvPr id="436" name="Exercise 5’s decision boundary does not generalise…"/>
          <p:cNvSpPr txBox="1"/>
          <p:nvPr>
            <p:ph type="body" sz="quarter" idx="1"/>
          </p:nvPr>
        </p:nvSpPr>
        <p:spPr>
          <a:xfrm>
            <a:off x="952500" y="2293020"/>
            <a:ext cx="11099800" cy="1332712"/>
          </a:xfrm>
          <a:prstGeom prst="rect">
            <a:avLst/>
          </a:prstGeom>
        </p:spPr>
        <p:txBody>
          <a:bodyPr/>
          <a:lstStyle/>
          <a:p>
            <a:pPr marL="332613" indent="-332613" defTabSz="566674">
              <a:spcBef>
                <a:spcPts val="3100"/>
              </a:spcBef>
              <a:defRPr sz="2716"/>
            </a:pPr>
            <a:r>
              <a:t>Exercise 5’s decision boundary </a:t>
            </a:r>
            <a:r>
              <a:rPr b="1"/>
              <a:t>does</a:t>
            </a:r>
            <a:r>
              <a:t> </a:t>
            </a:r>
            <a:r>
              <a:rPr b="1"/>
              <a:t>not generalise</a:t>
            </a:r>
            <a:endParaRPr b="1"/>
          </a:p>
          <a:p>
            <a:pPr marL="332613" indent="-332613" defTabSz="566674">
              <a:spcBef>
                <a:spcPts val="3100"/>
              </a:spcBef>
              <a:defRPr sz="2716"/>
            </a:pPr>
            <a:r>
              <a:t>Use a </a:t>
            </a:r>
            <a:r>
              <a:rPr b="1"/>
              <a:t>test</a:t>
            </a:r>
            <a:r>
              <a:t> </a:t>
            </a:r>
            <a:r>
              <a:rPr b="1"/>
              <a:t>set </a:t>
            </a:r>
            <a:r>
              <a:t>to estimate performance on unseen examples</a:t>
            </a:r>
          </a:p>
        </p:txBody>
      </p:sp>
      <p:pic>
        <p:nvPicPr>
          <p:cNvPr id="437" name="overfitting-xor.png" descr="overfitting-xor.png"/>
          <p:cNvPicPr>
            <a:picLocks noChangeAspect="1"/>
          </p:cNvPicPr>
          <p:nvPr/>
        </p:nvPicPr>
        <p:blipFill>
          <a:blip r:embed="rId3">
            <a:extLst/>
          </a:blip>
          <a:srcRect l="56414" t="0" r="0" b="0"/>
          <a:stretch>
            <a:fillRect/>
          </a:stretch>
        </p:blipFill>
        <p:spPr>
          <a:xfrm>
            <a:off x="1099752" y="3842013"/>
            <a:ext cx="5419154" cy="5588001"/>
          </a:xfrm>
          <a:prstGeom prst="rect">
            <a:avLst/>
          </a:prstGeom>
          <a:ln w="12700">
            <a:miter lim="400000"/>
          </a:ln>
        </p:spPr>
      </p:pic>
      <p:pic>
        <p:nvPicPr>
          <p:cNvPr id="438" name="validation-set-overfitting.png" descr="validation-set-overfitting.png"/>
          <p:cNvPicPr>
            <a:picLocks noChangeAspect="1"/>
          </p:cNvPicPr>
          <p:nvPr/>
        </p:nvPicPr>
        <p:blipFill>
          <a:blip r:embed="rId4">
            <a:extLst/>
          </a:blip>
          <a:srcRect l="57273" t="0" r="0" b="0"/>
          <a:stretch>
            <a:fillRect/>
          </a:stretch>
        </p:blipFill>
        <p:spPr>
          <a:xfrm>
            <a:off x="6663122" y="4121413"/>
            <a:ext cx="5241780" cy="53721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8"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Evaluating performance"/>
          <p:cNvSpPr txBox="1"/>
          <p:nvPr>
            <p:ph type="title"/>
          </p:nvPr>
        </p:nvSpPr>
        <p:spPr>
          <a:prstGeom prst="rect">
            <a:avLst/>
          </a:prstGeom>
        </p:spPr>
        <p:txBody>
          <a:bodyPr/>
          <a:lstStyle/>
          <a:p>
            <a:pPr lvl="1" defTabSz="572516">
              <a:defRPr sz="7840"/>
            </a:pPr>
            <a:r>
              <a:t>Evaluating performance</a:t>
            </a:r>
          </a:p>
        </p:txBody>
      </p:sp>
      <p:sp>
        <p:nvSpPr>
          <p:cNvPr id="443" name="Hyperparameters affect performance…"/>
          <p:cNvSpPr txBox="1"/>
          <p:nvPr>
            <p:ph type="body" idx="1"/>
          </p:nvPr>
        </p:nvSpPr>
        <p:spPr>
          <a:xfrm>
            <a:off x="952500" y="2590800"/>
            <a:ext cx="11099800" cy="6286500"/>
          </a:xfrm>
          <a:prstGeom prst="rect">
            <a:avLst/>
          </a:prstGeom>
        </p:spPr>
        <p:txBody>
          <a:bodyPr/>
          <a:lstStyle/>
          <a:p>
            <a:pPr/>
            <a:r>
              <a:rPr b="1"/>
              <a:t>Hyperparameters</a:t>
            </a:r>
            <a:r>
              <a:t> affect performance</a:t>
            </a:r>
          </a:p>
          <a:p>
            <a:pPr lvl="1">
              <a:lnSpc>
                <a:spcPct val="10000"/>
              </a:lnSpc>
              <a:spcBef>
                <a:spcPts val="1400"/>
              </a:spcBef>
            </a:pPr>
            <a:r>
              <a:t>learning rate</a:t>
            </a:r>
          </a:p>
          <a:p>
            <a:pPr lvl="1">
              <a:lnSpc>
                <a:spcPct val="10000"/>
              </a:lnSpc>
            </a:pPr>
            <a:r>
              <a:t>batch size</a:t>
            </a:r>
          </a:p>
          <a:p>
            <a:pPr lvl="1">
              <a:lnSpc>
                <a:spcPct val="10000"/>
              </a:lnSpc>
            </a:pPr>
            <a:r>
              <a:t># layers</a:t>
            </a:r>
          </a:p>
          <a:p>
            <a:pPr lvl="1">
              <a:lnSpc>
                <a:spcPct val="60000"/>
              </a:lnSpc>
            </a:pPr>
            <a:r>
              <a:t># neurons</a:t>
            </a:r>
          </a:p>
          <a:p>
            <a:pPr/>
            <a:r>
              <a:t>We need to test combinations manually</a:t>
            </a:r>
          </a:p>
          <a:p>
            <a:pPr/>
            <a:r>
              <a:t>We test different hyperparameters on a </a:t>
            </a:r>
            <a:r>
              <a:rPr b="1"/>
              <a:t>validation set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Early stopping"/>
          <p:cNvSpPr txBox="1"/>
          <p:nvPr>
            <p:ph type="title"/>
          </p:nvPr>
        </p:nvSpPr>
        <p:spPr>
          <a:prstGeom prst="rect">
            <a:avLst/>
          </a:prstGeom>
        </p:spPr>
        <p:txBody>
          <a:bodyPr/>
          <a:lstStyle/>
          <a:p>
            <a:pPr/>
            <a:r>
              <a:t>Early stopping</a:t>
            </a:r>
          </a:p>
        </p:txBody>
      </p:sp>
      <p:pic>
        <p:nvPicPr>
          <p:cNvPr id="448" name="loss-curves.png" descr="loss-curves.png"/>
          <p:cNvPicPr>
            <a:picLocks noChangeAspect="1"/>
          </p:cNvPicPr>
          <p:nvPr/>
        </p:nvPicPr>
        <p:blipFill>
          <a:blip r:embed="rId3">
            <a:extLst/>
          </a:blip>
          <a:stretch>
            <a:fillRect/>
          </a:stretch>
        </p:blipFill>
        <p:spPr>
          <a:xfrm>
            <a:off x="215469" y="2990281"/>
            <a:ext cx="12573862" cy="5500238"/>
          </a:xfrm>
          <a:prstGeom prst="rect">
            <a:avLst/>
          </a:prstGeom>
          <a:ln w="12700">
            <a:miter lim="400000"/>
          </a:ln>
        </p:spPr>
      </p:pic>
      <p:grpSp>
        <p:nvGrpSpPr>
          <p:cNvPr id="452" name="Group"/>
          <p:cNvGrpSpPr/>
          <p:nvPr/>
        </p:nvGrpSpPr>
        <p:grpSpPr>
          <a:xfrm>
            <a:off x="5232399" y="2971631"/>
            <a:ext cx="1701802" cy="4925163"/>
            <a:chOff x="0" y="0"/>
            <a:chExt cx="1701800" cy="4925162"/>
          </a:xfrm>
        </p:grpSpPr>
        <p:sp>
          <p:nvSpPr>
            <p:cNvPr id="449" name="Line"/>
            <p:cNvSpPr/>
            <p:nvPr/>
          </p:nvSpPr>
          <p:spPr>
            <a:xfrm flipV="1">
              <a:off x="-1" y="-1"/>
              <a:ext cx="2" cy="4925164"/>
            </a:xfrm>
            <a:prstGeom prst="line">
              <a:avLst/>
            </a:prstGeom>
            <a:noFill/>
            <a:ln w="50800" cap="flat">
              <a:solidFill>
                <a:srgbClr val="000000"/>
              </a:solidFill>
              <a:custDash>
                <a:ds d="200000" sp="200000"/>
              </a:custDash>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50" name="Line"/>
            <p:cNvSpPr/>
            <p:nvPr/>
          </p:nvSpPr>
          <p:spPr>
            <a:xfrm>
              <a:off x="0" y="3664118"/>
              <a:ext cx="1701801" cy="1"/>
            </a:xfrm>
            <a:prstGeom prst="line">
              <a:avLst/>
            </a:prstGeom>
            <a:noFill/>
            <a:ln w="508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51" name="Overfitting"/>
            <p:cNvSpPr txBox="1"/>
            <p:nvPr/>
          </p:nvSpPr>
          <p:spPr>
            <a:xfrm>
              <a:off x="141224" y="3801152"/>
              <a:ext cx="1419353" cy="437133"/>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Overfitting</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2"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Underfitting"/>
          <p:cNvSpPr txBox="1"/>
          <p:nvPr>
            <p:ph type="title"/>
          </p:nvPr>
        </p:nvSpPr>
        <p:spPr>
          <a:prstGeom prst="rect">
            <a:avLst/>
          </a:prstGeom>
        </p:spPr>
        <p:txBody>
          <a:bodyPr/>
          <a:lstStyle/>
          <a:p>
            <a:pPr/>
            <a:r>
              <a:t>Underfitting</a:t>
            </a:r>
          </a:p>
        </p:txBody>
      </p:sp>
      <p:pic>
        <p:nvPicPr>
          <p:cNvPr id="457" name="underfitting.png" descr="underfitting.png"/>
          <p:cNvPicPr>
            <a:picLocks noChangeAspect="1"/>
          </p:cNvPicPr>
          <p:nvPr/>
        </p:nvPicPr>
        <p:blipFill>
          <a:blip r:embed="rId3">
            <a:extLst/>
          </a:blip>
          <a:stretch>
            <a:fillRect/>
          </a:stretch>
        </p:blipFill>
        <p:spPr>
          <a:xfrm>
            <a:off x="778050" y="2508104"/>
            <a:ext cx="11448700" cy="599200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Model training"/>
          <p:cNvSpPr/>
          <p:nvPr/>
        </p:nvSpPr>
        <p:spPr>
          <a:xfrm>
            <a:off x="718930" y="3520424"/>
            <a:ext cx="3449037" cy="5328400"/>
          </a:xfrm>
          <a:prstGeom prst="rect">
            <a:avLst/>
          </a:prstGeom>
          <a:ln w="38100">
            <a:solidFill>
              <a:schemeClr val="accent1"/>
            </a:solidFill>
            <a:miter lim="400000"/>
          </a:ln>
          <a:extLst>
            <a:ext uri="{C572A759-6A51-4108-AA02-DFA0A04FC94B}">
              <ma14:wrappingTextBoxFlag xmlns:ma14="http://schemas.microsoft.com/office/mac/drawingml/2011/main" val="1"/>
            </a:ext>
          </a:extLst>
        </p:spPr>
        <p:txBody>
          <a:bodyPr lIns="190500" tIns="190500" rIns="190500" bIns="190500"/>
          <a:lstStyle>
            <a:lvl1pPr>
              <a:defRPr b="0" sz="2800">
                <a:solidFill>
                  <a:schemeClr val="accent1"/>
                </a:solidFill>
                <a:latin typeface="+mn-lt"/>
                <a:ea typeface="+mn-ea"/>
                <a:cs typeface="+mn-cs"/>
                <a:sym typeface="Helvetica Neue Medium"/>
              </a:defRPr>
            </a:lvl1pPr>
          </a:lstStyle>
          <a:p>
            <a:pPr/>
            <a:r>
              <a:t>Model training</a:t>
            </a:r>
          </a:p>
        </p:txBody>
      </p:sp>
      <p:sp>
        <p:nvSpPr>
          <p:cNvPr id="462" name="Training, validation, testing"/>
          <p:cNvSpPr txBox="1"/>
          <p:nvPr>
            <p:ph type="title"/>
          </p:nvPr>
        </p:nvSpPr>
        <p:spPr>
          <a:prstGeom prst="rect">
            <a:avLst/>
          </a:prstGeom>
        </p:spPr>
        <p:txBody>
          <a:bodyPr/>
          <a:lstStyle>
            <a:lvl1pPr defTabSz="508254">
              <a:defRPr sz="6960"/>
            </a:lvl1pPr>
          </a:lstStyle>
          <a:p>
            <a:pPr/>
            <a:r>
              <a:t>Training, validation, testing</a:t>
            </a:r>
          </a:p>
        </p:txBody>
      </p:sp>
      <p:sp>
        <p:nvSpPr>
          <p:cNvPr id="463" name="Training set"/>
          <p:cNvSpPr/>
          <p:nvPr/>
        </p:nvSpPr>
        <p:spPr>
          <a:xfrm>
            <a:off x="718930" y="2631976"/>
            <a:ext cx="3449037" cy="909353"/>
          </a:xfrm>
          <a:prstGeom prst="rect">
            <a:avLst/>
          </a:prstGeom>
          <a:solidFill>
            <a:schemeClr val="accent1"/>
          </a:solidFill>
          <a:ln w="38100">
            <a:solidFill>
              <a:schemeClr val="accent1"/>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FFFFFF"/>
                </a:solidFill>
                <a:latin typeface="+mn-lt"/>
                <a:ea typeface="+mn-ea"/>
                <a:cs typeface="+mn-cs"/>
                <a:sym typeface="Helvetica Neue Medium"/>
              </a:defRPr>
            </a:lvl1pPr>
          </a:lstStyle>
          <a:p>
            <a:pPr/>
            <a:r>
              <a:t>Training set</a:t>
            </a:r>
          </a:p>
        </p:txBody>
      </p:sp>
      <p:pic>
        <p:nvPicPr>
          <p:cNvPr id="464" name="Image" descr="Image"/>
          <p:cNvPicPr>
            <a:picLocks noChangeAspect="1"/>
          </p:cNvPicPr>
          <p:nvPr/>
        </p:nvPicPr>
        <p:blipFill>
          <a:blip r:embed="rId3">
            <a:extLst/>
          </a:blip>
          <a:stretch>
            <a:fillRect/>
          </a:stretch>
        </p:blipFill>
        <p:spPr>
          <a:xfrm>
            <a:off x="1527922" y="4384004"/>
            <a:ext cx="1831053" cy="1458888"/>
          </a:xfrm>
          <a:prstGeom prst="rect">
            <a:avLst/>
          </a:prstGeom>
          <a:ln w="12700">
            <a:miter lim="400000"/>
          </a:ln>
        </p:spPr>
      </p:pic>
      <p:sp>
        <p:nvSpPr>
          <p:cNvPr id="465" name="Line"/>
          <p:cNvSpPr/>
          <p:nvPr/>
        </p:nvSpPr>
        <p:spPr>
          <a:xfrm>
            <a:off x="2443448" y="5952221"/>
            <a:ext cx="1" cy="947452"/>
          </a:xfrm>
          <a:prstGeom prst="line">
            <a:avLst/>
          </a:prstGeom>
          <a:ln w="152400">
            <a:solidFill>
              <a:schemeClr val="accent1"/>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66" name="Best model parameters Weights"/>
          <p:cNvSpPr txBox="1"/>
          <p:nvPr/>
        </p:nvSpPr>
        <p:spPr>
          <a:xfrm>
            <a:off x="968597" y="7187888"/>
            <a:ext cx="2949703" cy="716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Best model parameters</a:t>
            </a:r>
            <a:br/>
            <a:r>
              <a:rPr b="0"/>
              <a:t>Weights</a:t>
            </a:r>
          </a:p>
        </p:txBody>
      </p:sp>
      <p:sp>
        <p:nvSpPr>
          <p:cNvPr id="467" name="Model selection"/>
          <p:cNvSpPr/>
          <p:nvPr/>
        </p:nvSpPr>
        <p:spPr>
          <a:xfrm>
            <a:off x="4777882" y="3520424"/>
            <a:ext cx="3449036" cy="5328400"/>
          </a:xfrm>
          <a:prstGeom prst="rect">
            <a:avLst/>
          </a:prstGeom>
          <a:ln w="38100">
            <a:solidFill>
              <a:schemeClr val="accent3"/>
            </a:solidFill>
            <a:miter lim="400000"/>
          </a:ln>
          <a:extLst>
            <a:ext uri="{C572A759-6A51-4108-AA02-DFA0A04FC94B}">
              <ma14:wrappingTextBoxFlag xmlns:ma14="http://schemas.microsoft.com/office/mac/drawingml/2011/main" val="1"/>
            </a:ext>
          </a:extLst>
        </p:spPr>
        <p:txBody>
          <a:bodyPr lIns="190500" tIns="190500" rIns="190500" bIns="190500"/>
          <a:lstStyle>
            <a:lvl1pPr>
              <a:defRPr b="0" sz="2800">
                <a:solidFill>
                  <a:schemeClr val="accent3"/>
                </a:solidFill>
                <a:latin typeface="+mn-lt"/>
                <a:ea typeface="+mn-ea"/>
                <a:cs typeface="+mn-cs"/>
                <a:sym typeface="Helvetica Neue Medium"/>
              </a:defRPr>
            </a:lvl1pPr>
          </a:lstStyle>
          <a:p>
            <a:pPr/>
            <a:r>
              <a:t>Model selection</a:t>
            </a:r>
          </a:p>
        </p:txBody>
      </p:sp>
      <p:sp>
        <p:nvSpPr>
          <p:cNvPr id="468" name="Validation set"/>
          <p:cNvSpPr/>
          <p:nvPr/>
        </p:nvSpPr>
        <p:spPr>
          <a:xfrm>
            <a:off x="4777882" y="2631976"/>
            <a:ext cx="3449036" cy="909353"/>
          </a:xfrm>
          <a:prstGeom prst="rect">
            <a:avLst/>
          </a:prstGeom>
          <a:solidFill>
            <a:schemeClr val="accent3"/>
          </a:solidFill>
          <a:ln w="38100">
            <a:solidFill>
              <a:schemeClr val="accent3"/>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FFFFFF"/>
                </a:solidFill>
                <a:latin typeface="+mn-lt"/>
                <a:ea typeface="+mn-ea"/>
                <a:cs typeface="+mn-cs"/>
                <a:sym typeface="Helvetica Neue Medium"/>
              </a:defRPr>
            </a:lvl1pPr>
          </a:lstStyle>
          <a:p>
            <a:pPr/>
            <a:r>
              <a:t>Validation set</a:t>
            </a:r>
          </a:p>
        </p:txBody>
      </p:sp>
      <p:sp>
        <p:nvSpPr>
          <p:cNvPr id="469" name="Line"/>
          <p:cNvSpPr/>
          <p:nvPr/>
        </p:nvSpPr>
        <p:spPr>
          <a:xfrm>
            <a:off x="6502400" y="5952221"/>
            <a:ext cx="1" cy="947452"/>
          </a:xfrm>
          <a:prstGeom prst="line">
            <a:avLst/>
          </a:prstGeom>
          <a:ln w="152400">
            <a:solidFill>
              <a:schemeClr val="accent3"/>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70" name="Best hyperparameters Learning rate…"/>
          <p:cNvSpPr txBox="1"/>
          <p:nvPr/>
        </p:nvSpPr>
        <p:spPr>
          <a:xfrm>
            <a:off x="5097653" y="7185995"/>
            <a:ext cx="2809495" cy="13263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Best hyperparameters</a:t>
            </a:r>
            <a:br/>
            <a:r>
              <a:rPr b="0"/>
              <a:t>Learning rate</a:t>
            </a:r>
            <a:endParaRPr b="0"/>
          </a:p>
          <a:p>
            <a:pPr>
              <a:defRPr sz="2000"/>
            </a:pPr>
            <a:r>
              <a:rPr b="0"/>
              <a:t>#neurons</a:t>
            </a:r>
            <a:endParaRPr b="0"/>
          </a:p>
          <a:p>
            <a:pPr>
              <a:defRPr sz="2000"/>
            </a:pPr>
            <a:r>
              <a:rPr b="0"/>
              <a:t>#layers</a:t>
            </a:r>
          </a:p>
        </p:txBody>
      </p:sp>
      <p:pic>
        <p:nvPicPr>
          <p:cNvPr id="471" name="Image" descr="Image"/>
          <p:cNvPicPr>
            <a:picLocks noChangeAspect="1"/>
          </p:cNvPicPr>
          <p:nvPr/>
        </p:nvPicPr>
        <p:blipFill>
          <a:blip r:embed="rId4">
            <a:extLst/>
          </a:blip>
          <a:stretch>
            <a:fillRect/>
          </a:stretch>
        </p:blipFill>
        <p:spPr>
          <a:xfrm>
            <a:off x="5937250" y="4560998"/>
            <a:ext cx="1130300" cy="1104901"/>
          </a:xfrm>
          <a:prstGeom prst="rect">
            <a:avLst/>
          </a:prstGeom>
          <a:ln w="12700">
            <a:miter lim="400000"/>
          </a:ln>
        </p:spPr>
      </p:pic>
      <p:sp>
        <p:nvSpPr>
          <p:cNvPr id="472" name="Model testing"/>
          <p:cNvSpPr/>
          <p:nvPr/>
        </p:nvSpPr>
        <p:spPr>
          <a:xfrm>
            <a:off x="8836833" y="3520424"/>
            <a:ext cx="3449037" cy="5328400"/>
          </a:xfrm>
          <a:prstGeom prst="rect">
            <a:avLst/>
          </a:prstGeom>
          <a:ln w="38100">
            <a:solidFill>
              <a:schemeClr val="accent4">
                <a:hueOff val="-461056"/>
                <a:satOff val="4338"/>
                <a:lumOff val="-10225"/>
              </a:schemeClr>
            </a:solidFill>
            <a:miter lim="400000"/>
          </a:ln>
          <a:extLst>
            <a:ext uri="{C572A759-6A51-4108-AA02-DFA0A04FC94B}">
              <ma14:wrappingTextBoxFlag xmlns:ma14="http://schemas.microsoft.com/office/mac/drawingml/2011/main" val="1"/>
            </a:ext>
          </a:extLst>
        </p:spPr>
        <p:txBody>
          <a:bodyPr lIns="190500" tIns="190500" rIns="190500" bIns="190500"/>
          <a:lstStyle>
            <a:lvl1pPr>
              <a:defRPr b="0" sz="2800">
                <a:solidFill>
                  <a:schemeClr val="accent4">
                    <a:hueOff val="-461056"/>
                    <a:satOff val="4338"/>
                    <a:lumOff val="-10225"/>
                  </a:schemeClr>
                </a:solidFill>
                <a:latin typeface="+mn-lt"/>
                <a:ea typeface="+mn-ea"/>
                <a:cs typeface="+mn-cs"/>
                <a:sym typeface="Helvetica Neue Medium"/>
              </a:defRPr>
            </a:lvl1pPr>
          </a:lstStyle>
          <a:p>
            <a:pPr/>
            <a:r>
              <a:t>Model testing</a:t>
            </a:r>
          </a:p>
        </p:txBody>
      </p:sp>
      <p:sp>
        <p:nvSpPr>
          <p:cNvPr id="473" name="Test set"/>
          <p:cNvSpPr/>
          <p:nvPr/>
        </p:nvSpPr>
        <p:spPr>
          <a:xfrm>
            <a:off x="8836833" y="2631976"/>
            <a:ext cx="3449037" cy="909353"/>
          </a:xfrm>
          <a:prstGeom prst="rect">
            <a:avLst/>
          </a:prstGeom>
          <a:solidFill>
            <a:schemeClr val="accent4">
              <a:hueOff val="-461056"/>
              <a:satOff val="4338"/>
              <a:lumOff val="-10225"/>
            </a:schemeClr>
          </a:solidFill>
          <a:ln w="38100">
            <a:solidFill>
              <a:schemeClr val="accent4">
                <a:hueOff val="-461056"/>
                <a:satOff val="4338"/>
                <a:lumOff val="-10225"/>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FFFFFF"/>
                </a:solidFill>
                <a:latin typeface="+mn-lt"/>
                <a:ea typeface="+mn-ea"/>
                <a:cs typeface="+mn-cs"/>
                <a:sym typeface="Helvetica Neue Medium"/>
              </a:defRPr>
            </a:lvl1pPr>
          </a:lstStyle>
          <a:p>
            <a:pPr/>
            <a:r>
              <a:t>Test set</a:t>
            </a:r>
          </a:p>
        </p:txBody>
      </p:sp>
      <p:sp>
        <p:nvSpPr>
          <p:cNvPr id="474" name="Line"/>
          <p:cNvSpPr/>
          <p:nvPr/>
        </p:nvSpPr>
        <p:spPr>
          <a:xfrm>
            <a:off x="10561351" y="5952221"/>
            <a:ext cx="1" cy="947452"/>
          </a:xfrm>
          <a:prstGeom prst="line">
            <a:avLst/>
          </a:prstGeom>
          <a:ln w="152400">
            <a:solidFill>
              <a:schemeClr val="accent4">
                <a:hueOff val="-461056"/>
                <a:satOff val="4338"/>
                <a:lumOff val="-10225"/>
              </a:schemeClr>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75" name="Final model Accuracy…"/>
          <p:cNvSpPr txBox="1"/>
          <p:nvPr/>
        </p:nvSpPr>
        <p:spPr>
          <a:xfrm>
            <a:off x="9316624" y="7188200"/>
            <a:ext cx="2489455" cy="1021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Final model</a:t>
            </a:r>
            <a:br/>
            <a:r>
              <a:rPr b="0"/>
              <a:t>Accuracy</a:t>
            </a:r>
            <a:endParaRPr b="0"/>
          </a:p>
          <a:p>
            <a:pPr>
              <a:defRPr sz="2000"/>
            </a:pPr>
            <a:r>
              <a:rPr b="0"/>
              <a:t>Sensitivity/specificity</a:t>
            </a:r>
          </a:p>
        </p:txBody>
      </p:sp>
      <p:pic>
        <p:nvPicPr>
          <p:cNvPr id="476" name="Image" descr="Image"/>
          <p:cNvPicPr>
            <a:picLocks noChangeAspect="1"/>
          </p:cNvPicPr>
          <p:nvPr/>
        </p:nvPicPr>
        <p:blipFill>
          <a:blip r:embed="rId5">
            <a:extLst/>
          </a:blip>
          <a:stretch>
            <a:fillRect/>
          </a:stretch>
        </p:blipFill>
        <p:spPr>
          <a:xfrm>
            <a:off x="10124857" y="4573698"/>
            <a:ext cx="1155701" cy="10795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0" name="train_test_val.png" descr="train_test_val.png"/>
          <p:cNvPicPr>
            <a:picLocks noChangeAspect="1"/>
          </p:cNvPicPr>
          <p:nvPr/>
        </p:nvPicPr>
        <p:blipFill>
          <a:blip r:embed="rId3">
            <a:extLst/>
          </a:blip>
          <a:stretch>
            <a:fillRect/>
          </a:stretch>
        </p:blipFill>
        <p:spPr>
          <a:xfrm>
            <a:off x="1134408" y="1237612"/>
            <a:ext cx="11048563" cy="6969094"/>
          </a:xfrm>
          <a:prstGeom prst="rect">
            <a:avLst/>
          </a:prstGeom>
          <a:ln w="12700">
            <a:miter lim="400000"/>
          </a:ln>
        </p:spPr>
      </p:pic>
      <p:sp>
        <p:nvSpPr>
          <p:cNvPr id="481" name="Source: Cross Validation &amp; Ensembling"/>
          <p:cNvSpPr txBox="1"/>
          <p:nvPr/>
        </p:nvSpPr>
        <p:spPr>
          <a:xfrm>
            <a:off x="8126732" y="9000897"/>
            <a:ext cx="4726837" cy="3370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a:latin typeface="+mn-lt"/>
                <a:ea typeface="+mn-ea"/>
                <a:cs typeface="+mn-cs"/>
                <a:sym typeface="Helvetica Neue Medium"/>
              </a:defRPr>
            </a:pPr>
            <a:r>
              <a:t>Source: </a:t>
            </a:r>
            <a:r>
              <a:rPr u="sng">
                <a:hlinkClick r:id="rId4" invalidUrl="" action="" tgtFrame="" tooltip="" history="1" highlightClick="0" endSnd="0"/>
              </a:rPr>
              <a:t>Cross Validation &amp; Ensembling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Recap / Questions?"/>
          <p:cNvSpPr txBox="1"/>
          <p:nvPr>
            <p:ph type="title"/>
          </p:nvPr>
        </p:nvSpPr>
        <p:spPr>
          <a:prstGeom prst="rect">
            <a:avLst/>
          </a:prstGeom>
        </p:spPr>
        <p:txBody>
          <a:bodyPr/>
          <a:lstStyle/>
          <a:p>
            <a:pPr/>
            <a:r>
              <a:t>Recap / Questions?</a:t>
            </a:r>
          </a:p>
        </p:txBody>
      </p:sp>
      <p:sp>
        <p:nvSpPr>
          <p:cNvPr id="130" name="The environment @ dba.projects.sda.surfsara.nl…"/>
          <p:cNvSpPr txBox="1"/>
          <p:nvPr>
            <p:ph type="body" sz="half" idx="1"/>
          </p:nvPr>
        </p:nvSpPr>
        <p:spPr>
          <a:xfrm>
            <a:off x="952500" y="6859659"/>
            <a:ext cx="11099800" cy="2394157"/>
          </a:xfrm>
          <a:prstGeom prst="rect">
            <a:avLst/>
          </a:prstGeom>
        </p:spPr>
        <p:txBody>
          <a:bodyPr/>
          <a:lstStyle/>
          <a:p>
            <a:pPr/>
          </a:p>
          <a:p>
            <a:pPr/>
            <a:r>
              <a:t>The environment @ </a:t>
            </a:r>
            <a:r>
              <a:rPr u="sng">
                <a:hlinkClick r:id="rId3" invalidUrl="" action="" tgtFrame="" tooltip="" history="1" highlightClick="0" endSnd="0"/>
              </a:rPr>
              <a:t>dba.projects.sda.surfsara.nl</a:t>
            </a:r>
          </a:p>
          <a:p>
            <a:pPr/>
            <a:r>
              <a:t>If you have any questions, post them @ </a:t>
            </a:r>
            <a:r>
              <a:rPr u="sng">
                <a:hlinkClick r:id="rId4" invalidUrl="" action="" tgtFrame="" tooltip="" history="1" highlightClick="0" endSnd="0"/>
              </a:rPr>
              <a:t>Canvas</a:t>
            </a:r>
          </a:p>
        </p:txBody>
      </p:sp>
      <p:sp>
        <p:nvSpPr>
          <p:cNvPr id="131" name="Circle"/>
          <p:cNvSpPr/>
          <p:nvPr/>
        </p:nvSpPr>
        <p:spPr>
          <a:xfrm>
            <a:off x="768163" y="3361737"/>
            <a:ext cx="1297203" cy="1297203"/>
          </a:xfrm>
          <a:prstGeom prst="ellipse">
            <a:avLst/>
          </a:prstGeom>
          <a:solidFill>
            <a:schemeClr val="accent1"/>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2" name="Circle"/>
          <p:cNvSpPr/>
          <p:nvPr/>
        </p:nvSpPr>
        <p:spPr>
          <a:xfrm>
            <a:off x="4541268" y="2509554"/>
            <a:ext cx="3153794" cy="3153795"/>
          </a:xfrm>
          <a:prstGeom prst="ellipse">
            <a:avLst/>
          </a:prstGeom>
          <a:solidFill>
            <a:schemeClr val="accent3"/>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3" name="Line"/>
          <p:cNvSpPr/>
          <p:nvPr/>
        </p:nvSpPr>
        <p:spPr>
          <a:xfrm>
            <a:off x="2263643" y="4010338"/>
            <a:ext cx="2074866" cy="1"/>
          </a:xfrm>
          <a:prstGeom prst="line">
            <a:avLst/>
          </a:prstGeom>
          <a:ln w="38100">
            <a:solidFill>
              <a:srgbClr val="929292"/>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4" name="Line"/>
          <p:cNvSpPr/>
          <p:nvPr/>
        </p:nvSpPr>
        <p:spPr>
          <a:xfrm flipV="1">
            <a:off x="2313136" y="4589823"/>
            <a:ext cx="2193589" cy="1181798"/>
          </a:xfrm>
          <a:prstGeom prst="line">
            <a:avLst/>
          </a:prstGeom>
          <a:ln w="38100">
            <a:solidFill>
              <a:srgbClr val="929292"/>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5" name="Equation"/>
          <p:cNvSpPr txBox="1"/>
          <p:nvPr/>
        </p:nvSpPr>
        <p:spPr>
          <a:xfrm>
            <a:off x="1225723" y="3901972"/>
            <a:ext cx="382083" cy="36895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4200" i="1">
                          <a:solidFill>
                            <a:srgbClr val="FEFEFE"/>
                          </a:solidFill>
                          <a:latin typeface="Cambria Math" panose="02040503050406030204" pitchFamily="18" charset="0"/>
                        </a:rPr>
                        <m:t>x</m:t>
                      </m:r>
                    </m:e>
                    <m:sub>
                      <m:r>
                        <a:rPr xmlns:a="http://schemas.openxmlformats.org/drawingml/2006/main" sz="4200" i="1">
                          <a:solidFill>
                            <a:srgbClr val="FEFEFE"/>
                          </a:solidFill>
                          <a:latin typeface="Cambria Math" panose="02040503050406030204" pitchFamily="18" charset="0"/>
                        </a:rPr>
                        <m:t>1</m:t>
                      </m:r>
                    </m:sub>
                  </m:sSub>
                </m:oMath>
              </m:oMathPara>
            </a14:m>
            <a:endParaRPr sz="4200">
              <a:solidFill>
                <a:srgbClr val="FFFFFF"/>
              </a:solidFill>
            </a:endParaRPr>
          </a:p>
        </p:txBody>
      </p:sp>
      <p:sp>
        <p:nvSpPr>
          <p:cNvPr id="136" name="Circle"/>
          <p:cNvSpPr/>
          <p:nvPr/>
        </p:nvSpPr>
        <p:spPr>
          <a:xfrm>
            <a:off x="768163" y="5507186"/>
            <a:ext cx="1297203" cy="1297203"/>
          </a:xfrm>
          <a:prstGeom prst="ellipse">
            <a:avLst/>
          </a:prstGeom>
          <a:solidFill>
            <a:schemeClr val="accent1"/>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7" name="Equation"/>
          <p:cNvSpPr txBox="1"/>
          <p:nvPr/>
        </p:nvSpPr>
        <p:spPr>
          <a:xfrm>
            <a:off x="1225723" y="6047421"/>
            <a:ext cx="417525" cy="36895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4200" i="1">
                          <a:solidFill>
                            <a:srgbClr val="FEFEFE"/>
                          </a:solidFill>
                          <a:latin typeface="Cambria Math" panose="02040503050406030204" pitchFamily="18" charset="0"/>
                        </a:rPr>
                        <m:t>x</m:t>
                      </m:r>
                    </m:e>
                    <m:sub>
                      <m:r>
                        <a:rPr xmlns:a="http://schemas.openxmlformats.org/drawingml/2006/main" sz="4200" i="1">
                          <a:solidFill>
                            <a:srgbClr val="FEFEFE"/>
                          </a:solidFill>
                          <a:latin typeface="Cambria Math" panose="02040503050406030204" pitchFamily="18" charset="0"/>
                        </a:rPr>
                        <m:t>2</m:t>
                      </m:r>
                    </m:sub>
                  </m:sSub>
                </m:oMath>
              </m:oMathPara>
            </a14:m>
            <a:endParaRPr sz="4200">
              <a:solidFill>
                <a:srgbClr val="FFFFFF"/>
              </a:solidFill>
            </a:endParaRPr>
          </a:p>
        </p:txBody>
      </p:sp>
      <p:sp>
        <p:nvSpPr>
          <p:cNvPr id="138" name="Equation"/>
          <p:cNvSpPr txBox="1"/>
          <p:nvPr/>
        </p:nvSpPr>
        <p:spPr>
          <a:xfrm>
            <a:off x="3061762" y="3475719"/>
            <a:ext cx="478629" cy="36895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4200" i="1">
                          <a:solidFill>
                            <a:srgbClr val="919191"/>
                          </a:solidFill>
                          <a:latin typeface="Cambria Math" panose="02040503050406030204" pitchFamily="18" charset="0"/>
                        </a:rPr>
                        <m:t>w</m:t>
                      </m:r>
                    </m:e>
                    <m:sub>
                      <m:r>
                        <a:rPr xmlns:a="http://schemas.openxmlformats.org/drawingml/2006/main" sz="4200" i="1">
                          <a:solidFill>
                            <a:srgbClr val="919191"/>
                          </a:solidFill>
                          <a:latin typeface="Cambria Math" panose="02040503050406030204" pitchFamily="18" charset="0"/>
                        </a:rPr>
                        <m:t>1</m:t>
                      </m:r>
                    </m:sub>
                  </m:sSub>
                </m:oMath>
              </m:oMathPara>
            </a14:m>
            <a:endParaRPr sz="4200">
              <a:solidFill>
                <a:srgbClr val="929292"/>
              </a:solidFill>
            </a:endParaRPr>
          </a:p>
        </p:txBody>
      </p:sp>
      <p:sp>
        <p:nvSpPr>
          <p:cNvPr id="139" name="Equation"/>
          <p:cNvSpPr txBox="1"/>
          <p:nvPr/>
        </p:nvSpPr>
        <p:spPr>
          <a:xfrm>
            <a:off x="3453937" y="5419432"/>
            <a:ext cx="508926" cy="36895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4200" i="1">
                          <a:solidFill>
                            <a:srgbClr val="919191"/>
                          </a:solidFill>
                          <a:latin typeface="Cambria Math" panose="02040503050406030204" pitchFamily="18" charset="0"/>
                        </a:rPr>
                        <m:t>w</m:t>
                      </m:r>
                    </m:e>
                    <m:sub>
                      <m:r>
                        <a:rPr xmlns:a="http://schemas.openxmlformats.org/drawingml/2006/main" sz="4200" i="1">
                          <a:solidFill>
                            <a:srgbClr val="919191"/>
                          </a:solidFill>
                          <a:latin typeface="Cambria Math" panose="02040503050406030204" pitchFamily="18" charset="0"/>
                        </a:rPr>
                        <m:t>2</m:t>
                      </m:r>
                    </m:sub>
                  </m:sSub>
                </m:oMath>
              </m:oMathPara>
            </a14:m>
            <a:endParaRPr sz="4200">
              <a:solidFill>
                <a:srgbClr val="929292"/>
              </a:solidFill>
            </a:endParaRPr>
          </a:p>
        </p:txBody>
      </p:sp>
      <p:sp>
        <p:nvSpPr>
          <p:cNvPr id="140" name="Equation"/>
          <p:cNvSpPr txBox="1"/>
          <p:nvPr/>
        </p:nvSpPr>
        <p:spPr>
          <a:xfrm>
            <a:off x="4994365" y="3392701"/>
            <a:ext cx="2421200" cy="143171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limUpp>
                    <m:e>
                      <m:limLow>
                        <m:e>
                          <m:r>
                            <a:rPr xmlns:a="http://schemas.openxmlformats.org/drawingml/2006/main" sz="4200" i="1">
                              <a:solidFill>
                                <a:srgbClr val="FEFEFE"/>
                              </a:solidFill>
                              <a:latin typeface="Cambria Math" panose="02040503050406030204" pitchFamily="18" charset="0"/>
                            </a:rPr>
                            <m:t>∑</m:t>
                          </m:r>
                        </m:e>
                        <m:lim>
                          <m:r>
                            <a:rPr xmlns:a="http://schemas.openxmlformats.org/drawingml/2006/main" sz="4200" i="1">
                              <a:solidFill>
                                <a:srgbClr val="FEFEFE"/>
                              </a:solidFill>
                              <a:latin typeface="Cambria Math" panose="02040503050406030204" pitchFamily="18" charset="0"/>
                            </a:rPr>
                            <m:t>i</m:t>
                          </m:r>
                          <m:r>
                            <a:rPr xmlns:a="http://schemas.openxmlformats.org/drawingml/2006/main" sz="4200" i="1">
                              <a:solidFill>
                                <a:srgbClr val="FEFEFE"/>
                              </a:solidFill>
                              <a:latin typeface="Cambria Math" panose="02040503050406030204" pitchFamily="18" charset="0"/>
                            </a:rPr>
                            <m:t>=</m:t>
                          </m:r>
                          <m:r>
                            <a:rPr xmlns:a="http://schemas.openxmlformats.org/drawingml/2006/main" sz="4200" i="1">
                              <a:solidFill>
                                <a:srgbClr val="FEFEFE"/>
                              </a:solidFill>
                              <a:latin typeface="Cambria Math" panose="02040503050406030204" pitchFamily="18" charset="0"/>
                            </a:rPr>
                            <m:t>1</m:t>
                          </m:r>
                        </m:lim>
                      </m:limLow>
                    </m:e>
                    <m:lim>
                      <m:r>
                        <a:rPr xmlns:a="http://schemas.openxmlformats.org/drawingml/2006/main" sz="4200" i="1">
                          <a:solidFill>
                            <a:srgbClr val="FEFEFE"/>
                          </a:solidFill>
                          <a:latin typeface="Cambria Math" panose="02040503050406030204" pitchFamily="18" charset="0"/>
                        </a:rPr>
                        <m:t>m</m:t>
                      </m:r>
                    </m:lim>
                  </m:limUpp>
                  <m:sSub>
                    <m:e>
                      <m:r>
                        <a:rPr xmlns:a="http://schemas.openxmlformats.org/drawingml/2006/main" sz="4200" i="1">
                          <a:solidFill>
                            <a:srgbClr val="FEFEFE"/>
                          </a:solidFill>
                          <a:latin typeface="Cambria Math" panose="02040503050406030204" pitchFamily="18" charset="0"/>
                        </a:rPr>
                        <m:t>w</m:t>
                      </m:r>
                    </m:e>
                    <m:sub>
                      <m:r>
                        <a:rPr xmlns:a="http://schemas.openxmlformats.org/drawingml/2006/main" sz="4200" i="1">
                          <a:solidFill>
                            <a:srgbClr val="FEFEFE"/>
                          </a:solidFill>
                          <a:latin typeface="Cambria Math" panose="02040503050406030204" pitchFamily="18" charset="0"/>
                        </a:rPr>
                        <m:t>i</m:t>
                      </m:r>
                    </m:sub>
                  </m:sSub>
                  <m:sSub>
                    <m:e>
                      <m:r>
                        <a:rPr xmlns:a="http://schemas.openxmlformats.org/drawingml/2006/main" sz="4200" i="1">
                          <a:solidFill>
                            <a:srgbClr val="FEFEFE"/>
                          </a:solidFill>
                          <a:latin typeface="Cambria Math" panose="02040503050406030204" pitchFamily="18" charset="0"/>
                        </a:rPr>
                        <m:t>x</m:t>
                      </m:r>
                    </m:e>
                    <m:sub>
                      <m:r>
                        <a:rPr xmlns:a="http://schemas.openxmlformats.org/drawingml/2006/main" sz="4200" i="1">
                          <a:solidFill>
                            <a:srgbClr val="FEFEFE"/>
                          </a:solidFill>
                          <a:latin typeface="Cambria Math" panose="02040503050406030204" pitchFamily="18" charset="0"/>
                        </a:rPr>
                        <m:t>i</m:t>
                      </m:r>
                    </m:sub>
                  </m:sSub>
                  <m:r>
                    <a:rPr xmlns:a="http://schemas.openxmlformats.org/drawingml/2006/main" sz="4200" i="1">
                      <a:solidFill>
                        <a:srgbClr val="FEFEFE"/>
                      </a:solidFill>
                      <a:latin typeface="Cambria Math" panose="02040503050406030204" pitchFamily="18" charset="0"/>
                    </a:rPr>
                    <m:t>+</m:t>
                  </m:r>
                  <m:r>
                    <a:rPr xmlns:a="http://schemas.openxmlformats.org/drawingml/2006/main" sz="4200" i="1">
                      <a:solidFill>
                        <a:srgbClr val="FEFEFE"/>
                      </a:solidFill>
                      <a:latin typeface="Cambria Math" panose="02040503050406030204" pitchFamily="18" charset="0"/>
                    </a:rPr>
                    <m:t>b</m:t>
                  </m:r>
                </m:oMath>
              </m:oMathPara>
            </a14:m>
            <a:endParaRPr sz="4200">
              <a:solidFill>
                <a:srgbClr val="FFFFFF"/>
              </a:solidFill>
            </a:endParaRPr>
          </a:p>
        </p:txBody>
      </p:sp>
      <p:sp>
        <p:nvSpPr>
          <p:cNvPr id="141" name="Circle"/>
          <p:cNvSpPr/>
          <p:nvPr/>
        </p:nvSpPr>
        <p:spPr>
          <a:xfrm>
            <a:off x="5469563" y="6058352"/>
            <a:ext cx="1297204" cy="1297204"/>
          </a:xfrm>
          <a:prstGeom prst="ellipse">
            <a:avLst/>
          </a:prstGeom>
          <a:solidFill>
            <a:schemeClr val="accent4">
              <a:hueOff val="-461056"/>
              <a:satOff val="4338"/>
              <a:lumOff val="-10225"/>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2" name="Equation"/>
          <p:cNvSpPr txBox="1"/>
          <p:nvPr/>
        </p:nvSpPr>
        <p:spPr>
          <a:xfrm>
            <a:off x="5997883" y="6521597"/>
            <a:ext cx="240564" cy="37071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4200" i="1">
                      <a:solidFill>
                        <a:srgbClr val="FEFEFE"/>
                      </a:solidFill>
                      <a:latin typeface="Cambria Math" panose="02040503050406030204" pitchFamily="18" charset="0"/>
                    </a:rPr>
                    <m:t>b</m:t>
                  </m:r>
                </m:oMath>
              </m:oMathPara>
            </a14:m>
            <a:endParaRPr sz="4200">
              <a:solidFill>
                <a:srgbClr val="FFFFFF"/>
              </a:solidFill>
            </a:endParaRPr>
          </a:p>
        </p:txBody>
      </p:sp>
      <p:sp>
        <p:nvSpPr>
          <p:cNvPr id="143" name="Line"/>
          <p:cNvSpPr/>
          <p:nvPr/>
        </p:nvSpPr>
        <p:spPr>
          <a:xfrm flipV="1">
            <a:off x="6118165" y="5730490"/>
            <a:ext cx="1" cy="258862"/>
          </a:xfrm>
          <a:prstGeom prst="line">
            <a:avLst/>
          </a:prstGeom>
          <a:ln w="38100">
            <a:solidFill>
              <a:srgbClr val="929292"/>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49" name="Group"/>
          <p:cNvGrpSpPr/>
          <p:nvPr/>
        </p:nvGrpSpPr>
        <p:grpSpPr>
          <a:xfrm>
            <a:off x="8320039" y="2909105"/>
            <a:ext cx="2202467" cy="2202467"/>
            <a:chOff x="0" y="0"/>
            <a:chExt cx="2202465" cy="2202465"/>
          </a:xfrm>
        </p:grpSpPr>
        <p:sp>
          <p:nvSpPr>
            <p:cNvPr id="144" name="Line"/>
            <p:cNvSpPr/>
            <p:nvPr/>
          </p:nvSpPr>
          <p:spPr>
            <a:xfrm flipH="1" flipV="1">
              <a:off x="0" y="1101232"/>
              <a:ext cx="2202466" cy="1"/>
            </a:xfrm>
            <a:prstGeom prst="line">
              <a:avLst/>
            </a:prstGeom>
            <a:noFill/>
            <a:ln w="12700" cap="flat">
              <a:solidFill>
                <a:schemeClr val="accent5">
                  <a:hueOff val="-82419"/>
                  <a:satOff val="-9513"/>
                  <a:lumOff val="-16343"/>
                </a:schemeClr>
              </a:solidFill>
              <a:prstDash val="sysDot"/>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45" name="Line"/>
            <p:cNvSpPr/>
            <p:nvPr/>
          </p:nvSpPr>
          <p:spPr>
            <a:xfrm flipH="1">
              <a:off x="1101232" y="0"/>
              <a:ext cx="1" cy="2202466"/>
            </a:xfrm>
            <a:prstGeom prst="line">
              <a:avLst/>
            </a:prstGeom>
            <a:noFill/>
            <a:ln w="12700" cap="flat">
              <a:solidFill>
                <a:schemeClr val="accent5">
                  <a:hueOff val="-82419"/>
                  <a:satOff val="-9513"/>
                  <a:lumOff val="-16343"/>
                </a:schemeClr>
              </a:solidFill>
              <a:prstDash val="sysDot"/>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46" name="Line"/>
            <p:cNvSpPr/>
            <p:nvPr/>
          </p:nvSpPr>
          <p:spPr>
            <a:xfrm>
              <a:off x="289291" y="1686634"/>
              <a:ext cx="832511" cy="1"/>
            </a:xfrm>
            <a:prstGeom prst="line">
              <a:avLst/>
            </a:prstGeom>
            <a:noFill/>
            <a:ln w="38100" cap="flat">
              <a:solidFill>
                <a:schemeClr val="accent6"/>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47" name="Line"/>
            <p:cNvSpPr/>
            <p:nvPr/>
          </p:nvSpPr>
          <p:spPr>
            <a:xfrm>
              <a:off x="1079138" y="520129"/>
              <a:ext cx="832511" cy="1"/>
            </a:xfrm>
            <a:prstGeom prst="line">
              <a:avLst/>
            </a:prstGeom>
            <a:noFill/>
            <a:ln w="38100" cap="flat">
              <a:solidFill>
                <a:schemeClr val="accent6"/>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48" name="Line"/>
            <p:cNvSpPr/>
            <p:nvPr/>
          </p:nvSpPr>
          <p:spPr>
            <a:xfrm flipH="1">
              <a:off x="1101232" y="512557"/>
              <a:ext cx="1" cy="1177352"/>
            </a:xfrm>
            <a:prstGeom prst="line">
              <a:avLst/>
            </a:prstGeom>
            <a:noFill/>
            <a:ln w="38100" cap="flat">
              <a:solidFill>
                <a:schemeClr val="accent6"/>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150" name="Circle"/>
          <p:cNvSpPr/>
          <p:nvPr/>
        </p:nvSpPr>
        <p:spPr>
          <a:xfrm>
            <a:off x="11147482" y="3537503"/>
            <a:ext cx="945672" cy="945671"/>
          </a:xfrm>
          <a:prstGeom prst="ellipse">
            <a:avLst/>
          </a:prstGeom>
          <a:solidFill>
            <a:schemeClr val="accent4">
              <a:hueOff val="-1081314"/>
              <a:satOff val="4338"/>
              <a:lumOff val="-8931"/>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51" name="Equation"/>
          <p:cNvSpPr txBox="1"/>
          <p:nvPr/>
        </p:nvSpPr>
        <p:spPr>
          <a:xfrm>
            <a:off x="11541238" y="3854549"/>
            <a:ext cx="183652" cy="34166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limUpp>
                    <m:e>
                      <m:r>
                        <a:rPr xmlns:a="http://schemas.openxmlformats.org/drawingml/2006/main" sz="3000" i="1">
                          <a:solidFill>
                            <a:srgbClr val="FEFEFE"/>
                          </a:solidFill>
                          <a:latin typeface="Cambria Math" panose="02040503050406030204" pitchFamily="18" charset="0"/>
                        </a:rPr>
                        <m:t>y</m:t>
                      </m:r>
                    </m:e>
                    <m:lim>
                      <m:r>
                        <a:rPr xmlns:a="http://schemas.openxmlformats.org/drawingml/2006/main" sz="3000" i="1">
                          <a:solidFill>
                            <a:srgbClr val="FEFEFE"/>
                          </a:solidFill>
                          <a:latin typeface="Cambria Math" panose="02040503050406030204" pitchFamily="18" charset="0"/>
                        </a:rPr>
                        <m:t>̂</m:t>
                      </m:r>
                    </m:lim>
                  </m:limUpp>
                </m:oMath>
              </m:oMathPara>
            </a14:m>
            <a:endParaRPr sz="3000">
              <a:solidFill>
                <a:srgbClr val="FFFFFF"/>
              </a:solidFill>
            </a:endParaRPr>
          </a:p>
        </p:txBody>
      </p:sp>
      <p:sp>
        <p:nvSpPr>
          <p:cNvPr id="152" name="Line"/>
          <p:cNvSpPr/>
          <p:nvPr/>
        </p:nvSpPr>
        <p:spPr>
          <a:xfrm>
            <a:off x="7768236" y="4010338"/>
            <a:ext cx="478629" cy="1"/>
          </a:xfrm>
          <a:prstGeom prst="line">
            <a:avLst/>
          </a:prstGeom>
          <a:ln w="38100">
            <a:solidFill>
              <a:srgbClr val="929292"/>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53" name="Line"/>
          <p:cNvSpPr/>
          <p:nvPr/>
        </p:nvSpPr>
        <p:spPr>
          <a:xfrm>
            <a:off x="10570300" y="4010338"/>
            <a:ext cx="478629" cy="1"/>
          </a:xfrm>
          <a:prstGeom prst="line">
            <a:avLst/>
          </a:prstGeom>
          <a:ln w="38100">
            <a:solidFill>
              <a:srgbClr val="929292"/>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Evaluating performance"/>
          <p:cNvSpPr txBox="1"/>
          <p:nvPr>
            <p:ph type="title"/>
          </p:nvPr>
        </p:nvSpPr>
        <p:spPr>
          <a:prstGeom prst="rect">
            <a:avLst/>
          </a:prstGeom>
        </p:spPr>
        <p:txBody>
          <a:bodyPr/>
          <a:lstStyle/>
          <a:p>
            <a:pPr lvl="1" defTabSz="572516">
              <a:defRPr sz="7840"/>
            </a:pPr>
            <a:r>
              <a:t>Evaluating performance</a:t>
            </a:r>
          </a:p>
        </p:txBody>
      </p:sp>
      <p:sp>
        <p:nvSpPr>
          <p:cNvPr id="486" name="We generate the validation and test sets ourselves by splitting the original data set.…"/>
          <p:cNvSpPr txBox="1"/>
          <p:nvPr>
            <p:ph type="body" sz="half" idx="1"/>
          </p:nvPr>
        </p:nvSpPr>
        <p:spPr>
          <a:prstGeom prst="rect">
            <a:avLst/>
          </a:prstGeom>
        </p:spPr>
        <p:txBody>
          <a:bodyPr/>
          <a:lstStyle/>
          <a:p>
            <a:pPr/>
            <a:r>
              <a:t>We generate the validation and test sets ourselves by splitting the original data set.</a:t>
            </a:r>
          </a:p>
          <a:p>
            <a:pPr/>
            <a:r>
              <a:t>With smaller datasets we might split to train/val/test as 70/10/20.</a:t>
            </a:r>
          </a:p>
          <a:p>
            <a:pPr/>
            <a:r>
              <a:t>With larger (millions of examples) it can be closer to 98/1/1.</a:t>
            </a:r>
          </a:p>
        </p:txBody>
      </p:sp>
      <p:pic>
        <p:nvPicPr>
          <p:cNvPr id="487" name="train_test_val.png" descr="train_test_val.png"/>
          <p:cNvPicPr>
            <a:picLocks noChangeAspect="1"/>
          </p:cNvPicPr>
          <p:nvPr/>
        </p:nvPicPr>
        <p:blipFill>
          <a:blip r:embed="rId2">
            <a:extLst/>
          </a:blip>
          <a:stretch>
            <a:fillRect/>
          </a:stretch>
        </p:blipFill>
        <p:spPr>
          <a:xfrm>
            <a:off x="6257820" y="3278140"/>
            <a:ext cx="6254960" cy="3945437"/>
          </a:xfrm>
          <a:prstGeom prst="rect">
            <a:avLst/>
          </a:prstGeom>
          <a:ln w="12700">
            <a:miter lim="400000"/>
          </a:ln>
        </p:spPr>
      </p:pic>
      <p:sp>
        <p:nvSpPr>
          <p:cNvPr id="488" name="Source: Cross Validation &amp; Ensembling"/>
          <p:cNvSpPr txBox="1"/>
          <p:nvPr/>
        </p:nvSpPr>
        <p:spPr>
          <a:xfrm>
            <a:off x="8126732" y="9000897"/>
            <a:ext cx="4726837" cy="3370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a:latin typeface="+mn-lt"/>
                <a:ea typeface="+mn-ea"/>
                <a:cs typeface="+mn-cs"/>
                <a:sym typeface="Helvetica Neue Medium"/>
              </a:defRPr>
            </a:pPr>
            <a:r>
              <a:t>Source: </a:t>
            </a:r>
            <a:r>
              <a:rPr u="sng">
                <a:hlinkClick r:id="rId3" invalidUrl="" action="" tgtFrame="" tooltip="" history="1" highlightClick="0" endSnd="0"/>
              </a:rPr>
              <a:t>Cross Validation &amp; Ensembling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Overfitting / underfitting"/>
          <p:cNvSpPr txBox="1"/>
          <p:nvPr>
            <p:ph type="title"/>
          </p:nvPr>
        </p:nvSpPr>
        <p:spPr>
          <a:prstGeom prst="rect">
            <a:avLst/>
          </a:prstGeom>
        </p:spPr>
        <p:txBody>
          <a:bodyPr/>
          <a:lstStyle/>
          <a:p>
            <a:pPr lvl="1" defTabSz="572516">
              <a:defRPr sz="7840"/>
            </a:pPr>
            <a:r>
              <a:t>Overfitting / underfitting</a:t>
            </a:r>
          </a:p>
        </p:txBody>
      </p:sp>
      <p:sp>
        <p:nvSpPr>
          <p:cNvPr id="491" name="In the previous notebook we did not expect our model to generalise well. In this case our model was overfitting the data.…"/>
          <p:cNvSpPr txBox="1"/>
          <p:nvPr>
            <p:ph type="body" idx="1"/>
          </p:nvPr>
        </p:nvSpPr>
        <p:spPr>
          <a:xfrm>
            <a:off x="952500" y="2590800"/>
            <a:ext cx="11099800" cy="6286500"/>
          </a:xfrm>
          <a:prstGeom prst="rect">
            <a:avLst/>
          </a:prstGeom>
        </p:spPr>
        <p:txBody>
          <a:bodyPr/>
          <a:lstStyle/>
          <a:p>
            <a:pPr/>
            <a:r>
              <a:t>In the previous notebook we did not expect our model to generalise well. In this case our model was </a:t>
            </a:r>
            <a:r>
              <a:rPr b="1"/>
              <a:t>overfitting</a:t>
            </a:r>
            <a:r>
              <a:t> the data.</a:t>
            </a:r>
          </a:p>
          <a:p>
            <a:pPr/>
            <a:r>
              <a:t>When we overfit, we see a </a:t>
            </a:r>
            <a:r>
              <a:rPr b="1"/>
              <a:t>low training error</a:t>
            </a:r>
            <a:r>
              <a:t> but </a:t>
            </a:r>
            <a:r>
              <a:rPr b="1"/>
              <a:t>high validation / test error</a:t>
            </a:r>
            <a:r>
              <a:t>.</a:t>
            </a:r>
          </a:p>
          <a:p>
            <a:pPr/>
            <a:r>
              <a:t>Similarly, if we see a </a:t>
            </a:r>
            <a:r>
              <a:rPr b="1"/>
              <a:t>high training error</a:t>
            </a:r>
            <a:r>
              <a:t>, we might be </a:t>
            </a:r>
            <a:r>
              <a:rPr b="1"/>
              <a:t>underfitting</a:t>
            </a:r>
            <a:r>
              <a:t> the data. We need to increase model capacity.</a:t>
            </a:r>
          </a:p>
          <a:p>
            <a:pPr/>
            <a:r>
              <a:t>We can test if we are underfitting by adding additional layers / more neurons and see if the training error goes down.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Training process"/>
          <p:cNvSpPr txBox="1"/>
          <p:nvPr>
            <p:ph type="title"/>
          </p:nvPr>
        </p:nvSpPr>
        <p:spPr>
          <a:prstGeom prst="rect">
            <a:avLst/>
          </a:prstGeom>
        </p:spPr>
        <p:txBody>
          <a:bodyPr/>
          <a:lstStyle/>
          <a:p>
            <a:pPr lvl="1"/>
            <a:r>
              <a:t>Training process</a:t>
            </a:r>
          </a:p>
        </p:txBody>
      </p:sp>
      <p:sp>
        <p:nvSpPr>
          <p:cNvPr id="494" name="Load the data…"/>
          <p:cNvSpPr txBox="1"/>
          <p:nvPr>
            <p:ph type="body" idx="1"/>
          </p:nvPr>
        </p:nvSpPr>
        <p:spPr>
          <a:xfrm>
            <a:off x="952500" y="2590800"/>
            <a:ext cx="11099800" cy="6286500"/>
          </a:xfrm>
          <a:prstGeom prst="rect">
            <a:avLst/>
          </a:prstGeom>
        </p:spPr>
        <p:txBody>
          <a:bodyPr/>
          <a:lstStyle/>
          <a:p>
            <a:pPr marL="555625" indent="-555625">
              <a:buSzPct val="100000"/>
              <a:buAutoNum type="arabicPeriod" startAt="1"/>
            </a:pPr>
            <a:r>
              <a:t>Load the data</a:t>
            </a:r>
          </a:p>
          <a:p>
            <a:pPr marL="555625" indent="-555625">
              <a:buSzPct val="100000"/>
              <a:buAutoNum type="arabicPeriod" startAt="1"/>
            </a:pPr>
            <a:r>
              <a:t>Split the data into a training, validation and test set</a:t>
            </a:r>
          </a:p>
          <a:p>
            <a:pPr marL="555625" indent="-555625">
              <a:buSzPct val="100000"/>
              <a:buAutoNum type="arabicPeriod" startAt="1"/>
            </a:pPr>
            <a:r>
              <a:t>Normalise the data</a:t>
            </a:r>
          </a:p>
          <a:p>
            <a:pPr marL="555625" indent="-555625">
              <a:buSzPct val="100000"/>
              <a:buAutoNum type="arabicPeriod" startAt="1"/>
            </a:pPr>
            <a:r>
              <a:t>Build a simple, initial model</a:t>
            </a:r>
          </a:p>
          <a:p>
            <a:pPr marL="555625" indent="-555625">
              <a:buSzPct val="100000"/>
              <a:buAutoNum type="arabicPeriod" startAt="1"/>
            </a:pPr>
            <a:r>
              <a:t>Improve the model such that it has sufficient capacity</a:t>
            </a:r>
          </a:p>
          <a:p>
            <a:pPr marL="555625" indent="-555625">
              <a:buSzPct val="100000"/>
              <a:buAutoNum type="arabicPeriod" startAt="1"/>
            </a:pPr>
            <a:r>
              <a:t>Perform early stopping and evaluate the model on the test set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Normalisation"/>
          <p:cNvSpPr txBox="1"/>
          <p:nvPr>
            <p:ph type="title"/>
          </p:nvPr>
        </p:nvSpPr>
        <p:spPr>
          <a:prstGeom prst="rect">
            <a:avLst/>
          </a:prstGeom>
        </p:spPr>
        <p:txBody>
          <a:bodyPr/>
          <a:lstStyle/>
          <a:p>
            <a:pPr/>
            <a:r>
              <a:t>Normalisation</a:t>
            </a:r>
          </a:p>
        </p:txBody>
      </p:sp>
      <p:sp>
        <p:nvSpPr>
          <p:cNvPr id="497" name="Features need to have the same range…"/>
          <p:cNvSpPr txBox="1"/>
          <p:nvPr>
            <p:ph type="body" sz="half" idx="1"/>
          </p:nvPr>
        </p:nvSpPr>
        <p:spPr>
          <a:xfrm>
            <a:off x="952500" y="2270005"/>
            <a:ext cx="11099800" cy="2932950"/>
          </a:xfrm>
          <a:prstGeom prst="rect">
            <a:avLst/>
          </a:prstGeom>
        </p:spPr>
        <p:txBody>
          <a:bodyPr/>
          <a:lstStyle/>
          <a:p>
            <a:pPr/>
            <a:r>
              <a:t>Features need to have the same range</a:t>
            </a:r>
          </a:p>
          <a:p>
            <a:pPr/>
            <a:r>
              <a:t>Usually between 0 and 1 or z-scaled</a:t>
            </a:r>
          </a:p>
          <a:p>
            <a:pPr/>
            <a:r>
              <a:t>Normalise based on </a:t>
            </a:r>
            <a:r>
              <a:rPr b="1"/>
              <a:t>training </a:t>
            </a:r>
            <a:r>
              <a:t>set</a:t>
            </a:r>
          </a:p>
        </p:txBody>
      </p:sp>
      <p:pic>
        <p:nvPicPr>
          <p:cNvPr id="498" name="fashion-mnist-unscaled.png" descr="fashion-mnist-unscaled.png"/>
          <p:cNvPicPr>
            <a:picLocks noChangeAspect="1"/>
          </p:cNvPicPr>
          <p:nvPr/>
        </p:nvPicPr>
        <p:blipFill>
          <a:blip r:embed="rId2">
            <a:extLst/>
          </a:blip>
          <a:stretch>
            <a:fillRect/>
          </a:stretch>
        </p:blipFill>
        <p:spPr>
          <a:xfrm>
            <a:off x="3752850" y="3378200"/>
            <a:ext cx="5499100" cy="4724400"/>
          </a:xfrm>
          <a:prstGeom prst="rect">
            <a:avLst/>
          </a:prstGeom>
          <a:ln w="25400">
            <a:miter lim="400000"/>
          </a:ln>
          <a:effectLst>
            <a:outerShdw sx="100000" sy="100000" kx="0" ky="0" algn="b" rotWithShape="0" blurRad="254000" dist="127000" dir="5400000">
              <a:srgbClr val="000000">
                <a:alpha val="70000"/>
              </a:srgbClr>
            </a:outerShdw>
          </a:effectLst>
        </p:spPr>
      </p:pic>
      <p:pic>
        <p:nvPicPr>
          <p:cNvPr id="499" name="fashion-mnist-scaled.png" descr="fashion-mnist-scaled.png"/>
          <p:cNvPicPr>
            <a:picLocks noChangeAspect="1"/>
          </p:cNvPicPr>
          <p:nvPr/>
        </p:nvPicPr>
        <p:blipFill>
          <a:blip r:embed="rId3">
            <a:extLst/>
          </a:blip>
          <a:stretch>
            <a:fillRect/>
          </a:stretch>
        </p:blipFill>
        <p:spPr>
          <a:xfrm>
            <a:off x="3765550" y="3390900"/>
            <a:ext cx="5473700" cy="4699000"/>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499"/>
                                        </p:tgtEl>
                                        <p:attrNameLst>
                                          <p:attrName>style.visibility</p:attrName>
                                        </p:attrNameLst>
                                      </p:cBhvr>
                                      <p:to>
                                        <p:strVal val="hidden"/>
                                      </p:to>
                                    </p:set>
                                  </p:childTnLst>
                                </p:cTn>
                              </p:par>
                            </p:childTnLst>
                          </p:cTn>
                        </p:par>
                        <p:par>
                          <p:cTn id="15" fill="hold">
                            <p:stCondLst>
                              <p:cond delay="0"/>
                            </p:stCondLst>
                            <p:childTnLst>
                              <p:par>
                                <p:cTn id="16" presetClass="exit" nodeType="afterEffect" presetSubtype="0" presetID="1" grpId="4" fill="hold">
                                  <p:stCondLst>
                                    <p:cond delay="0"/>
                                  </p:stCondLst>
                                  <p:iterate type="el" backwards="0">
                                    <p:tmAbs val="0"/>
                                  </p:iterate>
                                  <p:childTnLst>
                                    <p:set>
                                      <p:cBhvr>
                                        <p:cTn id="17" fill="hold">
                                          <p:stCondLst>
                                            <p:cond delay="0"/>
                                          </p:stCondLst>
                                        </p:cTn>
                                        <p:tgtEl>
                                          <p:spTgt spid="4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8" grpId="4"/>
      <p:bldP build="whole" bldLvl="1" animBg="1" rev="0" advAuto="0" spid="498" grpId="1"/>
      <p:bldP build="whole" bldLvl="1" animBg="1" rev="0" advAuto="0" spid="499" grpId="2"/>
      <p:bldP build="whole" bldLvl="1" animBg="1" rev="0" advAuto="0" spid="499" grpId="3"/>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The problem"/>
          <p:cNvSpPr txBox="1"/>
          <p:nvPr>
            <p:ph type="title"/>
          </p:nvPr>
        </p:nvSpPr>
        <p:spPr>
          <a:prstGeom prst="rect">
            <a:avLst/>
          </a:prstGeom>
        </p:spPr>
        <p:txBody>
          <a:bodyPr/>
          <a:lstStyle/>
          <a:p>
            <a:pPr/>
            <a:r>
              <a:t>The problem</a:t>
            </a:r>
          </a:p>
        </p:txBody>
      </p:sp>
      <p:sp>
        <p:nvSpPr>
          <p:cNvPr id="502" name="Because MNIST is too easy"/>
          <p:cNvSpPr txBox="1"/>
          <p:nvPr>
            <p:ph type="body" sz="quarter" idx="1"/>
          </p:nvPr>
        </p:nvSpPr>
        <p:spPr>
          <a:xfrm>
            <a:off x="952500" y="2353733"/>
            <a:ext cx="11099800" cy="679186"/>
          </a:xfrm>
          <a:prstGeom prst="rect">
            <a:avLst/>
          </a:prstGeom>
        </p:spPr>
        <p:txBody>
          <a:bodyPr anchor="t"/>
          <a:lstStyle>
            <a:lvl1pPr marL="0" indent="0" algn="ctr">
              <a:buSzTx/>
              <a:buNone/>
            </a:lvl1pPr>
          </a:lstStyle>
          <a:p>
            <a:pPr/>
            <a:r>
              <a:t>Because MNIST is too easy</a:t>
            </a:r>
          </a:p>
        </p:txBody>
      </p:sp>
      <p:pic>
        <p:nvPicPr>
          <p:cNvPr id="503" name="mnist-full.jpg" descr="mnist-full.jpg"/>
          <p:cNvPicPr>
            <a:picLocks noChangeAspect="1"/>
          </p:cNvPicPr>
          <p:nvPr/>
        </p:nvPicPr>
        <p:blipFill>
          <a:blip r:embed="rId2">
            <a:extLst/>
          </a:blip>
          <a:stretch>
            <a:fillRect/>
          </a:stretch>
        </p:blipFill>
        <p:spPr>
          <a:xfrm>
            <a:off x="2526654" y="3215790"/>
            <a:ext cx="7951492" cy="5963620"/>
          </a:xfrm>
          <a:prstGeom prst="rect">
            <a:avLst/>
          </a:prstGeom>
          <a:ln w="12700">
            <a:miter lim="400000"/>
          </a:ln>
        </p:spPr>
      </p:pic>
      <p:pic>
        <p:nvPicPr>
          <p:cNvPr id="504" name="fashion-mnist.png" descr="fashion-mnist.png"/>
          <p:cNvPicPr>
            <a:picLocks noChangeAspect="1"/>
          </p:cNvPicPr>
          <p:nvPr/>
        </p:nvPicPr>
        <p:blipFill>
          <a:blip r:embed="rId3">
            <a:extLst/>
          </a:blip>
          <a:srcRect l="0" t="0" r="69991" b="80128"/>
          <a:stretch>
            <a:fillRect/>
          </a:stretch>
        </p:blipFill>
        <p:spPr>
          <a:xfrm>
            <a:off x="1911870" y="3076160"/>
            <a:ext cx="9181016" cy="607973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4"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Hands-on"/>
          <p:cNvSpPr txBox="1"/>
          <p:nvPr>
            <p:ph type="title"/>
          </p:nvPr>
        </p:nvSpPr>
        <p:spPr>
          <a:xfrm>
            <a:off x="952500" y="254000"/>
            <a:ext cx="11099800" cy="1318370"/>
          </a:xfrm>
          <a:prstGeom prst="rect">
            <a:avLst/>
          </a:prstGeom>
        </p:spPr>
        <p:txBody>
          <a:bodyPr/>
          <a:lstStyle/>
          <a:p>
            <a:pPr/>
            <a:r>
              <a:t>Hands-on</a:t>
            </a:r>
          </a:p>
        </p:txBody>
      </p:sp>
      <p:sp>
        <p:nvSpPr>
          <p:cNvPr id="507" name="Go to https://dba.projects.sda.surfsara.nl/…"/>
          <p:cNvSpPr txBox="1"/>
          <p:nvPr>
            <p:ph type="body" sz="half" idx="1"/>
          </p:nvPr>
        </p:nvSpPr>
        <p:spPr>
          <a:xfrm>
            <a:off x="952500" y="5291948"/>
            <a:ext cx="11099800" cy="3585352"/>
          </a:xfrm>
          <a:prstGeom prst="rect">
            <a:avLst/>
          </a:prstGeom>
        </p:spPr>
        <p:txBody>
          <a:bodyPr/>
          <a:lstStyle/>
          <a:p>
            <a:pPr marL="0" indent="0" algn="ctr">
              <a:buSzTx/>
              <a:buNone/>
            </a:pPr>
            <a:r>
              <a:t>Go to </a:t>
            </a:r>
            <a:r>
              <a:rPr u="sng">
                <a:hlinkClick r:id="rId2" invalidUrl="" action="" tgtFrame="" tooltip="" history="1" highlightClick="0" endSnd="0"/>
              </a:rPr>
              <a:t>https://dba.projects.sda.surfsara.nl/</a:t>
            </a:r>
          </a:p>
          <a:p>
            <a:pPr marL="0" indent="0" algn="ctr">
              <a:buSzTx/>
              <a:buNone/>
            </a:pPr>
            <a:r>
              <a:t>Notebook: </a:t>
            </a:r>
            <a:r>
              <a:rPr>
                <a:latin typeface="Monaco"/>
                <a:ea typeface="Monaco"/>
                <a:cs typeface="Monaco"/>
                <a:sym typeface="Monaco"/>
              </a:rPr>
              <a:t>02b-keras-on-fashion-mnist.ipynb</a:t>
            </a:r>
          </a:p>
          <a:p>
            <a:pPr marL="0" indent="0" algn="ctr">
              <a:buSzTx/>
              <a:buNone/>
              <a:defRPr b="1"/>
            </a:pPr>
            <a:r>
              <a:t>Wrap-up and assignment at 12:20</a:t>
            </a:r>
          </a:p>
        </p:txBody>
      </p:sp>
      <p:pic>
        <p:nvPicPr>
          <p:cNvPr id="508" name="jupyter.png" descr="jupyter.png"/>
          <p:cNvPicPr>
            <a:picLocks noChangeAspect="1"/>
          </p:cNvPicPr>
          <p:nvPr/>
        </p:nvPicPr>
        <p:blipFill>
          <a:blip r:embed="rId3">
            <a:extLst/>
          </a:blip>
          <a:stretch>
            <a:fillRect/>
          </a:stretch>
        </p:blipFill>
        <p:spPr>
          <a:xfrm>
            <a:off x="5118289" y="1827392"/>
            <a:ext cx="2768223" cy="320953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Assignment"/>
          <p:cNvSpPr txBox="1"/>
          <p:nvPr>
            <p:ph type="title"/>
          </p:nvPr>
        </p:nvSpPr>
        <p:spPr>
          <a:prstGeom prst="rect">
            <a:avLst/>
          </a:prstGeom>
        </p:spPr>
        <p:txBody>
          <a:bodyPr/>
          <a:lstStyle/>
          <a:p>
            <a:pPr/>
            <a:r>
              <a:t>Assignment</a:t>
            </a:r>
          </a:p>
        </p:txBody>
      </p:sp>
      <p:sp>
        <p:nvSpPr>
          <p:cNvPr id="511" name="Credit card fraud detection…"/>
          <p:cNvSpPr txBox="1"/>
          <p:nvPr>
            <p:ph type="body" sz="half" idx="1"/>
          </p:nvPr>
        </p:nvSpPr>
        <p:spPr>
          <a:xfrm>
            <a:off x="952500" y="2590800"/>
            <a:ext cx="11099800" cy="2936696"/>
          </a:xfrm>
          <a:prstGeom prst="rect">
            <a:avLst/>
          </a:prstGeom>
        </p:spPr>
        <p:txBody>
          <a:bodyPr/>
          <a:lstStyle/>
          <a:p>
            <a:pPr/>
            <a:r>
              <a:t>Credit card fraud detection</a:t>
            </a:r>
          </a:p>
          <a:p>
            <a:pPr/>
            <a:r>
              <a:t>PCA data, and charged amount</a:t>
            </a:r>
          </a:p>
          <a:p>
            <a:pPr>
              <a:defRPr b="1"/>
            </a:pPr>
            <a:r>
              <a:t>Classify into fraud or no fraud</a:t>
            </a:r>
          </a:p>
        </p:txBody>
      </p:sp>
      <p:pic>
        <p:nvPicPr>
          <p:cNvPr id="512" name="assignment-1-data.png" descr="assignment-1-data.png"/>
          <p:cNvPicPr>
            <a:picLocks noChangeAspect="1"/>
          </p:cNvPicPr>
          <p:nvPr/>
        </p:nvPicPr>
        <p:blipFill>
          <a:blip r:embed="rId2">
            <a:extLst/>
          </a:blip>
          <a:stretch>
            <a:fillRect/>
          </a:stretch>
        </p:blipFill>
        <p:spPr>
          <a:xfrm>
            <a:off x="1307538" y="5705295"/>
            <a:ext cx="10389724" cy="344557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Assignment"/>
          <p:cNvSpPr txBox="1"/>
          <p:nvPr>
            <p:ph type="title"/>
          </p:nvPr>
        </p:nvSpPr>
        <p:spPr>
          <a:prstGeom prst="rect">
            <a:avLst/>
          </a:prstGeom>
        </p:spPr>
        <p:txBody>
          <a:bodyPr/>
          <a:lstStyle/>
          <a:p>
            <a:pPr/>
            <a:r>
              <a:t>Assignment</a:t>
            </a:r>
          </a:p>
        </p:txBody>
      </p:sp>
      <p:sp>
        <p:nvSpPr>
          <p:cNvPr id="515" name="In the environment:  assignment-1.ipynb…"/>
          <p:cNvSpPr txBox="1"/>
          <p:nvPr>
            <p:ph type="body" idx="1"/>
          </p:nvPr>
        </p:nvSpPr>
        <p:spPr>
          <a:prstGeom prst="rect">
            <a:avLst/>
          </a:prstGeom>
        </p:spPr>
        <p:txBody>
          <a:bodyPr/>
          <a:lstStyle/>
          <a:p>
            <a:pPr marL="0" indent="0" defTabSz="467359">
              <a:spcBef>
                <a:spcPts val="3300"/>
              </a:spcBef>
              <a:buSzTx/>
              <a:buNone/>
              <a:defRPr b="1" sz="2560"/>
            </a:pPr>
            <a:r>
              <a:t>In the environment:  </a:t>
            </a:r>
            <a:r>
              <a:rPr b="0">
                <a:latin typeface="Monaco"/>
                <a:ea typeface="Monaco"/>
                <a:cs typeface="Monaco"/>
                <a:sym typeface="Monaco"/>
              </a:rPr>
              <a:t>assignment-1.ipynb</a:t>
            </a:r>
          </a:p>
          <a:p>
            <a:pPr marL="0" indent="0" defTabSz="467359">
              <a:spcBef>
                <a:spcPts val="3300"/>
              </a:spcBef>
              <a:buSzTx/>
              <a:buNone/>
              <a:defRPr b="1" sz="2560"/>
            </a:pPr>
            <a:r>
              <a:t>Exercises</a:t>
            </a:r>
            <a:r>
              <a:rPr b="0"/>
              <a:t>:</a:t>
            </a:r>
            <a:endParaRPr b="0"/>
          </a:p>
          <a:p>
            <a:pPr marL="508000" indent="-508000" defTabSz="467359">
              <a:spcBef>
                <a:spcPts val="3300"/>
              </a:spcBef>
              <a:buSzPct val="100000"/>
              <a:buAutoNum type="arabicPeriod" startAt="1"/>
              <a:defRPr b="1" sz="2560"/>
            </a:pPr>
            <a:r>
              <a:rPr b="0"/>
              <a:t>Load the data</a:t>
            </a:r>
            <a:endParaRPr b="0"/>
          </a:p>
          <a:p>
            <a:pPr marL="508000" indent="-508000" defTabSz="467359">
              <a:spcBef>
                <a:spcPts val="3300"/>
              </a:spcBef>
              <a:buSzPct val="100000"/>
              <a:buAutoNum type="arabicPeriod" startAt="1"/>
              <a:defRPr b="1" sz="2560"/>
            </a:pPr>
            <a:r>
              <a:rPr b="0"/>
              <a:t>Split the data into a training, validation and test set</a:t>
            </a:r>
            <a:endParaRPr b="0"/>
          </a:p>
          <a:p>
            <a:pPr marL="508000" indent="-508000" defTabSz="467359">
              <a:spcBef>
                <a:spcPts val="3300"/>
              </a:spcBef>
              <a:buSzPct val="100000"/>
              <a:buAutoNum type="arabicPeriod" startAt="1"/>
              <a:defRPr b="1" sz="2560"/>
            </a:pPr>
            <a:r>
              <a:rPr b="0"/>
              <a:t>Normalise the data by </a:t>
            </a:r>
            <a:r>
              <a:t>z-scaling</a:t>
            </a:r>
            <a:endParaRPr b="0"/>
          </a:p>
          <a:p>
            <a:pPr marL="508000" indent="-508000" defTabSz="467359">
              <a:spcBef>
                <a:spcPts val="3300"/>
              </a:spcBef>
              <a:buSzPct val="100000"/>
              <a:buAutoNum type="arabicPeriod" startAt="1"/>
              <a:defRPr b="1" sz="2560"/>
            </a:pPr>
            <a:r>
              <a:rPr b="0"/>
              <a:t>Build and train an initial model</a:t>
            </a:r>
            <a:endParaRPr b="0"/>
          </a:p>
          <a:p>
            <a:pPr marL="508000" indent="-508000" defTabSz="467359">
              <a:spcBef>
                <a:spcPts val="3300"/>
              </a:spcBef>
              <a:buSzPct val="100000"/>
              <a:buAutoNum type="arabicPeriod" startAt="1"/>
              <a:defRPr b="1" sz="2560"/>
            </a:pPr>
            <a:r>
              <a:rPr b="0"/>
              <a:t>Improve the model such that it has sufficient capacity</a:t>
            </a:r>
            <a:endParaRPr b="0"/>
          </a:p>
          <a:p>
            <a:pPr marL="508000" indent="-508000" defTabSz="467359">
              <a:spcBef>
                <a:spcPts val="3300"/>
              </a:spcBef>
              <a:buSzPct val="100000"/>
              <a:buAutoNum type="arabicPeriod" startAt="1"/>
              <a:defRPr b="1" sz="2560"/>
            </a:pPr>
            <a:r>
              <a:rPr b="0"/>
              <a:t>Perform early stopping, evaluate your model on the test set</a:t>
            </a:r>
          </a:p>
        </p:txBody>
      </p:sp>
      <p:pic>
        <p:nvPicPr>
          <p:cNvPr id="516" name="jupyter.png" descr="jupyter.png"/>
          <p:cNvPicPr>
            <a:picLocks noChangeAspect="1"/>
          </p:cNvPicPr>
          <p:nvPr/>
        </p:nvPicPr>
        <p:blipFill>
          <a:blip r:embed="rId3">
            <a:extLst/>
          </a:blip>
          <a:stretch>
            <a:fillRect/>
          </a:stretch>
        </p:blipFill>
        <p:spPr>
          <a:xfrm>
            <a:off x="9979268" y="2448694"/>
            <a:ext cx="1954168" cy="226570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Assignment"/>
          <p:cNvSpPr txBox="1"/>
          <p:nvPr>
            <p:ph type="title"/>
          </p:nvPr>
        </p:nvSpPr>
        <p:spPr>
          <a:prstGeom prst="rect">
            <a:avLst/>
          </a:prstGeom>
        </p:spPr>
        <p:txBody>
          <a:bodyPr/>
          <a:lstStyle/>
          <a:p>
            <a:pPr/>
            <a:r>
              <a:t>Assignment</a:t>
            </a:r>
          </a:p>
        </p:txBody>
      </p:sp>
      <p:sp>
        <p:nvSpPr>
          <p:cNvPr id="521" name="assignment-1.ipynb…"/>
          <p:cNvSpPr txBox="1"/>
          <p:nvPr>
            <p:ph type="body" sz="half" idx="1"/>
          </p:nvPr>
        </p:nvSpPr>
        <p:spPr>
          <a:xfrm>
            <a:off x="952500" y="2590800"/>
            <a:ext cx="6711602" cy="6636434"/>
          </a:xfrm>
          <a:prstGeom prst="rect">
            <a:avLst/>
          </a:prstGeom>
        </p:spPr>
        <p:txBody>
          <a:bodyPr anchor="t"/>
          <a:lstStyle/>
          <a:p>
            <a:pPr lvl="1" marL="0" indent="0">
              <a:buSzTx/>
              <a:buNone/>
              <a:defRPr b="1"/>
            </a:pPr>
            <a:r>
              <a:t>          </a:t>
            </a:r>
            <a:r>
              <a:rPr b="0">
                <a:latin typeface="Monaco"/>
                <a:ea typeface="Monaco"/>
                <a:cs typeface="Monaco"/>
                <a:sym typeface="Monaco"/>
              </a:rPr>
              <a:t>assignment-1.ipynb</a:t>
            </a:r>
          </a:p>
          <a:p>
            <a:pPr/>
            <a:r>
              <a:t>Fill out notebook as instructed</a:t>
            </a:r>
          </a:p>
          <a:p>
            <a:pPr/>
            <a:r>
              <a:t>File -&gt; Download as -&gt; Notebook</a:t>
            </a:r>
          </a:p>
          <a:p>
            <a:pPr/>
            <a:r>
              <a:t>Upload to Canvas assignment</a:t>
            </a:r>
          </a:p>
          <a:p>
            <a:pPr>
              <a:defRPr b="1"/>
            </a:pPr>
            <a:r>
              <a:t>Deadline: April 1</a:t>
            </a:r>
          </a:p>
        </p:txBody>
      </p:sp>
      <p:pic>
        <p:nvPicPr>
          <p:cNvPr id="522" name="Image" descr="Image"/>
          <p:cNvPicPr>
            <a:picLocks noChangeAspect="1"/>
          </p:cNvPicPr>
          <p:nvPr/>
        </p:nvPicPr>
        <p:blipFill>
          <a:blip r:embed="rId3">
            <a:extLst/>
          </a:blip>
          <a:stretch>
            <a:fillRect/>
          </a:stretch>
        </p:blipFill>
        <p:spPr>
          <a:xfrm>
            <a:off x="7956661" y="2444749"/>
            <a:ext cx="4508501" cy="4864101"/>
          </a:xfrm>
          <a:prstGeom prst="rect">
            <a:avLst/>
          </a:prstGeom>
          <a:ln w="12700">
            <a:miter lim="400000"/>
          </a:ln>
        </p:spPr>
      </p:pic>
      <p:pic>
        <p:nvPicPr>
          <p:cNvPr id="523" name="jupyter.png" descr="jupyter.png"/>
          <p:cNvPicPr>
            <a:picLocks noChangeAspect="1"/>
          </p:cNvPicPr>
          <p:nvPr/>
        </p:nvPicPr>
        <p:blipFill>
          <a:blip r:embed="rId4">
            <a:extLst/>
          </a:blip>
          <a:stretch>
            <a:fillRect/>
          </a:stretch>
        </p:blipFill>
        <p:spPr>
          <a:xfrm>
            <a:off x="997381" y="2448694"/>
            <a:ext cx="899480" cy="104287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How to train a neural network.…"/>
          <p:cNvSpPr txBox="1"/>
          <p:nvPr>
            <p:ph type="body" idx="1"/>
          </p:nvPr>
        </p:nvSpPr>
        <p:spPr>
          <a:xfrm>
            <a:off x="952500" y="2590800"/>
            <a:ext cx="11099800" cy="6286500"/>
          </a:xfrm>
          <a:prstGeom prst="rect">
            <a:avLst/>
          </a:prstGeom>
        </p:spPr>
        <p:txBody>
          <a:bodyPr/>
          <a:lstStyle/>
          <a:p>
            <a:pPr marL="339470" indent="-339470" defTabSz="578358">
              <a:spcBef>
                <a:spcPts val="3100"/>
              </a:spcBef>
              <a:defRPr sz="2772"/>
            </a:pPr>
            <a:r>
              <a:t>How to train a neural network.</a:t>
            </a:r>
          </a:p>
          <a:p>
            <a:pPr lvl="1" marL="678941" indent="-339470" defTabSz="578358">
              <a:spcBef>
                <a:spcPts val="3100"/>
              </a:spcBef>
              <a:defRPr sz="2772"/>
            </a:pPr>
            <a:r>
              <a:t>Loss function.</a:t>
            </a:r>
          </a:p>
          <a:p>
            <a:pPr lvl="1" marL="678941" indent="-339470" defTabSz="578358">
              <a:spcBef>
                <a:spcPts val="3100"/>
              </a:spcBef>
              <a:defRPr sz="2772"/>
            </a:pPr>
            <a:r>
              <a:t>Updating weights systematically.</a:t>
            </a:r>
          </a:p>
          <a:p>
            <a:pPr marL="339470" indent="-339470" defTabSz="578358">
              <a:spcBef>
                <a:spcPts val="3100"/>
              </a:spcBef>
              <a:defRPr sz="2772"/>
            </a:pPr>
            <a:r>
              <a:t>Solve a more complex XOR problem using Keras.</a:t>
            </a:r>
          </a:p>
          <a:p>
            <a:pPr marL="339470" indent="-339470" defTabSz="578358">
              <a:spcBef>
                <a:spcPts val="3100"/>
              </a:spcBef>
              <a:defRPr sz="2772"/>
            </a:pPr>
            <a:r>
              <a:t>How to evaluate the performance of a network.</a:t>
            </a:r>
          </a:p>
          <a:p>
            <a:pPr lvl="1" marL="678941" indent="-339470" defTabSz="578358">
              <a:spcBef>
                <a:spcPts val="3100"/>
              </a:spcBef>
              <a:defRPr sz="2772"/>
            </a:pPr>
            <a:r>
              <a:t>Over- and underfitting.</a:t>
            </a:r>
          </a:p>
          <a:p>
            <a:pPr lvl="1" marL="678941" indent="-339470" defTabSz="578358">
              <a:spcBef>
                <a:spcPts val="3100"/>
              </a:spcBef>
              <a:defRPr sz="2772"/>
            </a:pPr>
            <a:r>
              <a:t>Hyperparameter tuning.</a:t>
            </a:r>
          </a:p>
          <a:p>
            <a:pPr marL="339470" indent="-339470" defTabSz="578358">
              <a:spcBef>
                <a:spcPts val="3100"/>
              </a:spcBef>
              <a:defRPr sz="2772"/>
            </a:pPr>
            <a:r>
              <a:t>Practice a methodology of fitting a network to Fashion MNIST data</a:t>
            </a:r>
          </a:p>
        </p:txBody>
      </p:sp>
      <p:sp>
        <p:nvSpPr>
          <p:cNvPr id="158" name="Overview"/>
          <p:cNvSpPr txBox="1"/>
          <p:nvPr>
            <p:ph type="title"/>
          </p:nvPr>
        </p:nvSpPr>
        <p:spPr>
          <a:xfrm>
            <a:off x="952500" y="254000"/>
            <a:ext cx="11099800" cy="1283891"/>
          </a:xfrm>
          <a:prstGeom prst="rect">
            <a:avLst/>
          </a:prstGeom>
        </p:spPr>
        <p:txBody>
          <a:bodyPr/>
          <a:lstStyle>
            <a:lvl1pPr defTabSz="572516">
              <a:defRPr sz="7840"/>
            </a:lvl1pPr>
          </a:lstStyle>
          <a:p>
            <a:pPr/>
            <a:r>
              <a:t>Overview</a:t>
            </a:r>
          </a:p>
        </p:txBody>
      </p:sp>
      <p:sp>
        <p:nvSpPr>
          <p:cNvPr id="159" name="Today we will cover"/>
          <p:cNvSpPr txBox="1"/>
          <p:nvPr/>
        </p:nvSpPr>
        <p:spPr>
          <a:xfrm>
            <a:off x="4787709" y="1612479"/>
            <a:ext cx="3429382"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000"/>
            </a:lvl1pPr>
          </a:lstStyle>
          <a:p>
            <a:pPr/>
            <a:r>
              <a:t>Today we will cover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 step back"/>
          <p:cNvSpPr txBox="1"/>
          <p:nvPr>
            <p:ph type="title"/>
          </p:nvPr>
        </p:nvSpPr>
        <p:spPr>
          <a:prstGeom prst="rect">
            <a:avLst/>
          </a:prstGeom>
        </p:spPr>
        <p:txBody>
          <a:bodyPr/>
          <a:lstStyle/>
          <a:p>
            <a:pPr lvl="1"/>
            <a:r>
              <a:t>A step back</a:t>
            </a:r>
          </a:p>
        </p:txBody>
      </p:sp>
      <p:sp>
        <p:nvSpPr>
          <p:cNvPr id="162" name="What do we want to achieve with our neural networks?…"/>
          <p:cNvSpPr txBox="1"/>
          <p:nvPr>
            <p:ph type="body" sz="half" idx="1"/>
          </p:nvPr>
        </p:nvSpPr>
        <p:spPr>
          <a:prstGeom prst="rect">
            <a:avLst/>
          </a:prstGeom>
        </p:spPr>
        <p:txBody>
          <a:bodyPr/>
          <a:lstStyle/>
          <a:p>
            <a:pPr marL="339470" indent="-339470" defTabSz="578358">
              <a:spcBef>
                <a:spcPts val="3100"/>
              </a:spcBef>
              <a:defRPr sz="2772"/>
            </a:pPr>
            <a:r>
              <a:t>What do we want to achieve with our neural networks?</a:t>
            </a:r>
          </a:p>
          <a:p>
            <a:pPr marL="339470" indent="-339470" defTabSz="578358">
              <a:spcBef>
                <a:spcPts val="3100"/>
              </a:spcBef>
              <a:defRPr sz="2772"/>
            </a:pPr>
            <a:r>
              <a:t>We want to </a:t>
            </a:r>
            <a:r>
              <a:rPr b="1"/>
              <a:t>input data</a:t>
            </a:r>
            <a:r>
              <a:t> and get out some </a:t>
            </a:r>
            <a:r>
              <a:rPr b="1"/>
              <a:t>meaningful result.</a:t>
            </a:r>
          </a:p>
          <a:p>
            <a:pPr marL="339470" indent="-339470" defTabSz="578358">
              <a:spcBef>
                <a:spcPts val="3100"/>
              </a:spcBef>
              <a:defRPr sz="2772"/>
            </a:pPr>
            <a:r>
              <a:t>In machine learning this problem is formulated so that we have a </a:t>
            </a:r>
            <a:r>
              <a:rPr b="1"/>
              <a:t>task</a:t>
            </a:r>
            <a:r>
              <a:t> which we want to perform.</a:t>
            </a:r>
          </a:p>
          <a:p>
            <a:pPr lvl="1" marL="678941" indent="-339470" defTabSz="578358">
              <a:lnSpc>
                <a:spcPct val="10000"/>
              </a:lnSpc>
              <a:spcBef>
                <a:spcPts val="1500"/>
              </a:spcBef>
              <a:defRPr sz="2772"/>
            </a:pPr>
            <a:r>
              <a:t>Regression</a:t>
            </a:r>
          </a:p>
          <a:p>
            <a:pPr lvl="1" marL="678941" indent="-339470" defTabSz="578358">
              <a:lnSpc>
                <a:spcPct val="10000"/>
              </a:lnSpc>
              <a:spcBef>
                <a:spcPts val="3100"/>
              </a:spcBef>
              <a:defRPr sz="2772"/>
            </a:pPr>
            <a:r>
              <a:t>Classification</a:t>
            </a:r>
          </a:p>
          <a:p>
            <a:pPr lvl="1" marL="678941" indent="-339470" defTabSz="578358">
              <a:lnSpc>
                <a:spcPct val="50000"/>
              </a:lnSpc>
              <a:spcBef>
                <a:spcPts val="3100"/>
              </a:spcBef>
              <a:defRPr sz="2772"/>
            </a:pPr>
            <a:r>
              <a:t>Clustering</a:t>
            </a:r>
          </a:p>
        </p:txBody>
      </p:sp>
      <p:sp>
        <p:nvSpPr>
          <p:cNvPr id="163" name="Dataset"/>
          <p:cNvSpPr/>
          <p:nvPr/>
        </p:nvSpPr>
        <p:spPr>
          <a:xfrm>
            <a:off x="10058400" y="2959100"/>
            <a:ext cx="1881883"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Dataset</a:t>
            </a:r>
          </a:p>
        </p:txBody>
      </p:sp>
      <p:sp>
        <p:nvSpPr>
          <p:cNvPr id="164" name="Network"/>
          <p:cNvSpPr/>
          <p:nvPr/>
        </p:nvSpPr>
        <p:spPr>
          <a:xfrm>
            <a:off x="6933058" y="2959100"/>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a:t>
            </a:r>
          </a:p>
        </p:txBody>
      </p:sp>
      <p:sp>
        <p:nvSpPr>
          <p:cNvPr id="165" name="Measure"/>
          <p:cNvSpPr/>
          <p:nvPr/>
        </p:nvSpPr>
        <p:spPr>
          <a:xfrm>
            <a:off x="8444358" y="5392737"/>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Measure</a:t>
            </a:r>
          </a:p>
        </p:txBody>
      </p:sp>
      <p:sp>
        <p:nvSpPr>
          <p:cNvPr id="166" name="Rectangle"/>
          <p:cNvSpPr/>
          <p:nvPr/>
        </p:nvSpPr>
        <p:spPr>
          <a:xfrm>
            <a:off x="6656437" y="3261518"/>
            <a:ext cx="5615881" cy="3591670"/>
          </a:xfrm>
          <a:prstGeom prst="rect">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67" name="Task"/>
          <p:cNvSpPr txBox="1"/>
          <p:nvPr/>
        </p:nvSpPr>
        <p:spPr>
          <a:xfrm>
            <a:off x="9046095" y="2816961"/>
            <a:ext cx="67841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Task</a:t>
            </a:r>
          </a:p>
        </p:txBody>
      </p:sp>
      <p:sp>
        <p:nvSpPr>
          <p:cNvPr id="168"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69" name="Input"/>
          <p:cNvSpPr txBox="1"/>
          <p:nvPr/>
        </p:nvSpPr>
        <p:spPr>
          <a:xfrm>
            <a:off x="9067660" y="3445851"/>
            <a:ext cx="63528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800"/>
            </a:lvl1pPr>
          </a:lstStyle>
          <a:p>
            <a:pPr/>
            <a:r>
              <a:t>Input</a:t>
            </a:r>
          </a:p>
        </p:txBody>
      </p:sp>
      <p:sp>
        <p:nvSpPr>
          <p:cNvPr id="170" name="Line"/>
          <p:cNvSpPr/>
          <p:nvPr/>
        </p:nvSpPr>
        <p:spPr>
          <a:xfrm flipH="1" flipV="1">
            <a:off x="8406556" y="4803012"/>
            <a:ext cx="420986" cy="71854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71" name="Evaluates"/>
          <p:cNvSpPr txBox="1"/>
          <p:nvPr/>
        </p:nvSpPr>
        <p:spPr>
          <a:xfrm>
            <a:off x="8621922" y="4853302"/>
            <a:ext cx="110071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800"/>
            </a:lvl1pPr>
          </a:lstStyle>
          <a:p>
            <a:pPr/>
            <a:r>
              <a:t>Evaluates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A step back"/>
          <p:cNvSpPr txBox="1"/>
          <p:nvPr>
            <p:ph type="title"/>
          </p:nvPr>
        </p:nvSpPr>
        <p:spPr>
          <a:prstGeom prst="rect">
            <a:avLst/>
          </a:prstGeom>
        </p:spPr>
        <p:txBody>
          <a:bodyPr/>
          <a:lstStyle/>
          <a:p>
            <a:pPr lvl="1"/>
            <a:r>
              <a:t>A step back</a:t>
            </a:r>
          </a:p>
        </p:txBody>
      </p:sp>
      <p:sp>
        <p:nvSpPr>
          <p:cNvPr id="174" name="Alongside the task we have some input, usually in the form of a dataset.…"/>
          <p:cNvSpPr txBox="1"/>
          <p:nvPr>
            <p:ph type="body" sz="half" idx="1"/>
          </p:nvPr>
        </p:nvSpPr>
        <p:spPr>
          <a:prstGeom prst="rect">
            <a:avLst/>
          </a:prstGeom>
        </p:spPr>
        <p:txBody>
          <a:bodyPr/>
          <a:lstStyle/>
          <a:p>
            <a:pPr/>
            <a:r>
              <a:t>Alongside the task we have some input, usually in the form of a </a:t>
            </a:r>
            <a:r>
              <a:rPr b="1"/>
              <a:t>dataset</a:t>
            </a:r>
            <a:r>
              <a:t>.</a:t>
            </a:r>
          </a:p>
          <a:p>
            <a:pPr/>
            <a:r>
              <a:t>When the have some </a:t>
            </a:r>
            <a:r>
              <a:rPr b="1"/>
              <a:t>metric</a:t>
            </a:r>
            <a:r>
              <a:t> / </a:t>
            </a:r>
            <a:r>
              <a:rPr b="1"/>
              <a:t>measure</a:t>
            </a:r>
            <a:r>
              <a:t> which can evaluate how well we are performing the task.</a:t>
            </a:r>
          </a:p>
          <a:p>
            <a:pPr lvl="1">
              <a:lnSpc>
                <a:spcPct val="10000"/>
              </a:lnSpc>
              <a:spcBef>
                <a:spcPts val="900"/>
              </a:spcBef>
            </a:pPr>
            <a:r>
              <a:t>Accuracy</a:t>
            </a:r>
          </a:p>
          <a:p>
            <a:pPr lvl="1">
              <a:lnSpc>
                <a:spcPct val="10000"/>
              </a:lnSpc>
            </a:pPr>
            <a:r>
              <a:t>F1 score</a:t>
            </a:r>
          </a:p>
          <a:p>
            <a:pPr lvl="1">
              <a:lnSpc>
                <a:spcPct val="10000"/>
              </a:lnSpc>
            </a:pPr>
            <a:r>
              <a:t>Area-under-curve (AUC)</a:t>
            </a:r>
          </a:p>
        </p:txBody>
      </p:sp>
      <p:sp>
        <p:nvSpPr>
          <p:cNvPr id="175" name="Dataset"/>
          <p:cNvSpPr/>
          <p:nvPr/>
        </p:nvSpPr>
        <p:spPr>
          <a:xfrm>
            <a:off x="10058400" y="2959100"/>
            <a:ext cx="1881883"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Dataset</a:t>
            </a:r>
          </a:p>
        </p:txBody>
      </p:sp>
      <p:sp>
        <p:nvSpPr>
          <p:cNvPr id="176" name="Network"/>
          <p:cNvSpPr/>
          <p:nvPr/>
        </p:nvSpPr>
        <p:spPr>
          <a:xfrm>
            <a:off x="6933058" y="2959100"/>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a:t>
            </a:r>
          </a:p>
        </p:txBody>
      </p:sp>
      <p:sp>
        <p:nvSpPr>
          <p:cNvPr id="177" name="Measure"/>
          <p:cNvSpPr/>
          <p:nvPr/>
        </p:nvSpPr>
        <p:spPr>
          <a:xfrm>
            <a:off x="8444358" y="5392737"/>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Measure</a:t>
            </a:r>
          </a:p>
        </p:txBody>
      </p:sp>
      <p:sp>
        <p:nvSpPr>
          <p:cNvPr id="178" name="Rectangle"/>
          <p:cNvSpPr/>
          <p:nvPr/>
        </p:nvSpPr>
        <p:spPr>
          <a:xfrm>
            <a:off x="6656437" y="3261518"/>
            <a:ext cx="5615881" cy="3591670"/>
          </a:xfrm>
          <a:prstGeom prst="rect">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79" name="Task"/>
          <p:cNvSpPr txBox="1"/>
          <p:nvPr/>
        </p:nvSpPr>
        <p:spPr>
          <a:xfrm>
            <a:off x="9046095" y="2816961"/>
            <a:ext cx="67841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Task</a:t>
            </a:r>
          </a:p>
        </p:txBody>
      </p:sp>
      <p:sp>
        <p:nvSpPr>
          <p:cNvPr id="180"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81" name="Input"/>
          <p:cNvSpPr txBox="1"/>
          <p:nvPr/>
        </p:nvSpPr>
        <p:spPr>
          <a:xfrm>
            <a:off x="9067660" y="3445851"/>
            <a:ext cx="63528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800"/>
            </a:lvl1pPr>
          </a:lstStyle>
          <a:p>
            <a:pPr/>
            <a:r>
              <a:t>Input</a:t>
            </a:r>
          </a:p>
        </p:txBody>
      </p:sp>
      <p:sp>
        <p:nvSpPr>
          <p:cNvPr id="182" name="Line"/>
          <p:cNvSpPr/>
          <p:nvPr/>
        </p:nvSpPr>
        <p:spPr>
          <a:xfrm flipH="1" flipV="1">
            <a:off x="8406556" y="4803012"/>
            <a:ext cx="420986" cy="71854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83" name="Evaluates"/>
          <p:cNvSpPr txBox="1"/>
          <p:nvPr/>
        </p:nvSpPr>
        <p:spPr>
          <a:xfrm>
            <a:off x="8621922" y="4853302"/>
            <a:ext cx="110071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800"/>
            </a:lvl1pPr>
          </a:lstStyle>
          <a:p>
            <a:pPr/>
            <a:r>
              <a:t>Evaluates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A step back"/>
          <p:cNvSpPr txBox="1"/>
          <p:nvPr>
            <p:ph type="title"/>
          </p:nvPr>
        </p:nvSpPr>
        <p:spPr>
          <a:prstGeom prst="rect">
            <a:avLst/>
          </a:prstGeom>
        </p:spPr>
        <p:txBody>
          <a:bodyPr/>
          <a:lstStyle/>
          <a:p>
            <a:pPr lvl="1"/>
            <a:r>
              <a:t>A step back</a:t>
            </a:r>
          </a:p>
        </p:txBody>
      </p:sp>
      <p:sp>
        <p:nvSpPr>
          <p:cNvPr id="186" name="Our network should then learn to map our input to some output.…"/>
          <p:cNvSpPr txBox="1"/>
          <p:nvPr>
            <p:ph type="body" sz="half" idx="1"/>
          </p:nvPr>
        </p:nvSpPr>
        <p:spPr>
          <a:prstGeom prst="rect">
            <a:avLst/>
          </a:prstGeom>
        </p:spPr>
        <p:txBody>
          <a:bodyPr/>
          <a:lstStyle/>
          <a:p>
            <a:pPr/>
            <a:r>
              <a:t>Our network should then learn to </a:t>
            </a:r>
            <a:r>
              <a:rPr b="1"/>
              <a:t>map</a:t>
            </a:r>
            <a:r>
              <a:t> our </a:t>
            </a:r>
            <a:r>
              <a:rPr b="1"/>
              <a:t>input</a:t>
            </a:r>
            <a:r>
              <a:t> </a:t>
            </a:r>
            <a:r>
              <a:rPr b="1"/>
              <a:t>to</a:t>
            </a:r>
            <a:r>
              <a:t> some </a:t>
            </a:r>
            <a:r>
              <a:rPr b="1"/>
              <a:t>output</a:t>
            </a:r>
            <a:r>
              <a:t>.</a:t>
            </a:r>
          </a:p>
          <a:p>
            <a:pPr/>
            <a:r>
              <a:t>We thus treat the network as some function    which maps some    to    some prediction:</a:t>
            </a:r>
          </a:p>
        </p:txBody>
      </p:sp>
      <p:sp>
        <p:nvSpPr>
          <p:cNvPr id="187" name="Dataset"/>
          <p:cNvSpPr/>
          <p:nvPr/>
        </p:nvSpPr>
        <p:spPr>
          <a:xfrm>
            <a:off x="10058400" y="2959100"/>
            <a:ext cx="1881883"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Dataset</a:t>
            </a:r>
          </a:p>
        </p:txBody>
      </p:sp>
      <p:sp>
        <p:nvSpPr>
          <p:cNvPr id="188" name="Network"/>
          <p:cNvSpPr/>
          <p:nvPr/>
        </p:nvSpPr>
        <p:spPr>
          <a:xfrm>
            <a:off x="6933058" y="2959100"/>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a:t>
            </a:r>
          </a:p>
        </p:txBody>
      </p:sp>
      <p:sp>
        <p:nvSpPr>
          <p:cNvPr id="189" name="Measure"/>
          <p:cNvSpPr/>
          <p:nvPr/>
        </p:nvSpPr>
        <p:spPr>
          <a:xfrm>
            <a:off x="8444358" y="5392737"/>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Measure</a:t>
            </a:r>
          </a:p>
        </p:txBody>
      </p:sp>
      <p:sp>
        <p:nvSpPr>
          <p:cNvPr id="190" name="Rectangle"/>
          <p:cNvSpPr/>
          <p:nvPr/>
        </p:nvSpPr>
        <p:spPr>
          <a:xfrm>
            <a:off x="6656437" y="3261518"/>
            <a:ext cx="5615881" cy="3591670"/>
          </a:xfrm>
          <a:prstGeom prst="rect">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91" name="Task"/>
          <p:cNvSpPr txBox="1"/>
          <p:nvPr/>
        </p:nvSpPr>
        <p:spPr>
          <a:xfrm>
            <a:off x="9046095" y="2816961"/>
            <a:ext cx="67841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Task</a:t>
            </a:r>
          </a:p>
        </p:txBody>
      </p:sp>
      <p:sp>
        <p:nvSpPr>
          <p:cNvPr id="192"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93" name="Input"/>
          <p:cNvSpPr txBox="1"/>
          <p:nvPr/>
        </p:nvSpPr>
        <p:spPr>
          <a:xfrm>
            <a:off x="9067660" y="3445851"/>
            <a:ext cx="63528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800"/>
            </a:lvl1pPr>
          </a:lstStyle>
          <a:p>
            <a:pPr/>
            <a:r>
              <a:t>Input</a:t>
            </a:r>
          </a:p>
        </p:txBody>
      </p:sp>
      <p:sp>
        <p:nvSpPr>
          <p:cNvPr id="194" name="Line"/>
          <p:cNvSpPr/>
          <p:nvPr/>
        </p:nvSpPr>
        <p:spPr>
          <a:xfrm flipH="1" flipV="1">
            <a:off x="8406556" y="4803012"/>
            <a:ext cx="420986" cy="71854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95" name="Evaluates"/>
          <p:cNvSpPr txBox="1"/>
          <p:nvPr/>
        </p:nvSpPr>
        <p:spPr>
          <a:xfrm>
            <a:off x="8621922" y="4853302"/>
            <a:ext cx="110071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800"/>
            </a:lvl1pPr>
          </a:lstStyle>
          <a:p>
            <a:pPr/>
            <a:r>
              <a:t>Evaluates</a:t>
            </a:r>
          </a:p>
        </p:txBody>
      </p:sp>
      <p:sp>
        <p:nvSpPr>
          <p:cNvPr id="196" name="Equation"/>
          <p:cNvSpPr txBox="1"/>
          <p:nvPr/>
        </p:nvSpPr>
        <p:spPr>
          <a:xfrm>
            <a:off x="2582460" y="7512905"/>
            <a:ext cx="1257091" cy="342048"/>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197" name="Equation"/>
          <p:cNvSpPr txBox="1"/>
          <p:nvPr/>
        </p:nvSpPr>
        <p:spPr>
          <a:xfrm>
            <a:off x="3662934" y="6454245"/>
            <a:ext cx="217933" cy="33756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oMath>
              </m:oMathPara>
            </a14:m>
            <a:endParaRPr sz="3000"/>
          </a:p>
        </p:txBody>
      </p:sp>
      <p:sp>
        <p:nvSpPr>
          <p:cNvPr id="198" name="Equation"/>
          <p:cNvSpPr txBox="1"/>
          <p:nvPr/>
        </p:nvSpPr>
        <p:spPr>
          <a:xfrm>
            <a:off x="2303477" y="6988494"/>
            <a:ext cx="180976" cy="172594"/>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x</m:t>
                  </m:r>
                </m:oMath>
              </m:oMathPara>
            </a14:m>
            <a:endParaRPr sz="3000"/>
          </a:p>
        </p:txBody>
      </p:sp>
      <p:sp>
        <p:nvSpPr>
          <p:cNvPr id="199" name="Equation"/>
          <p:cNvSpPr txBox="1"/>
          <p:nvPr/>
        </p:nvSpPr>
        <p:spPr>
          <a:xfrm>
            <a:off x="3042979" y="6903958"/>
            <a:ext cx="183653" cy="34166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upervised learning"/>
          <p:cNvSpPr txBox="1"/>
          <p:nvPr>
            <p:ph type="title"/>
          </p:nvPr>
        </p:nvSpPr>
        <p:spPr>
          <a:prstGeom prst="rect">
            <a:avLst/>
          </a:prstGeom>
        </p:spPr>
        <p:txBody>
          <a:bodyPr/>
          <a:lstStyle/>
          <a:p>
            <a:pPr lvl="1"/>
            <a:r>
              <a:t>Supervised learning</a:t>
            </a:r>
          </a:p>
        </p:txBody>
      </p:sp>
      <p:sp>
        <p:nvSpPr>
          <p:cNvPr id="202" name="We then provide some feedback to our network using loss.…"/>
          <p:cNvSpPr txBox="1"/>
          <p:nvPr>
            <p:ph type="body" sz="half" idx="1"/>
          </p:nvPr>
        </p:nvSpPr>
        <p:spPr>
          <a:prstGeom prst="rect">
            <a:avLst/>
          </a:prstGeom>
        </p:spPr>
        <p:txBody>
          <a:bodyPr/>
          <a:lstStyle/>
          <a:p>
            <a:pPr marL="336042" indent="-336042" defTabSz="572516">
              <a:spcBef>
                <a:spcPts val="3100"/>
              </a:spcBef>
              <a:defRPr sz="2744"/>
            </a:pPr>
            <a:r>
              <a:t>We then provide some feedback to our network using </a:t>
            </a:r>
            <a:r>
              <a:rPr b="1"/>
              <a:t>loss</a:t>
            </a:r>
            <a:r>
              <a:t>.</a:t>
            </a:r>
          </a:p>
          <a:p>
            <a:pPr marL="336042" indent="-336042" defTabSz="572516">
              <a:spcBef>
                <a:spcPts val="3100"/>
              </a:spcBef>
              <a:defRPr sz="2744"/>
            </a:pPr>
            <a:r>
              <a:t>The loss is a function which takes as input the output of the network   , and for </a:t>
            </a:r>
            <a:r>
              <a:rPr b="1"/>
              <a:t>supervised learning</a:t>
            </a:r>
            <a:r>
              <a:t>, the correct output  </a:t>
            </a:r>
          </a:p>
          <a:p>
            <a:pPr marL="336042" indent="-336042" defTabSz="572516">
              <a:spcBef>
                <a:spcPts val="3100"/>
              </a:spcBef>
              <a:defRPr sz="2744"/>
            </a:pPr>
          </a:p>
          <a:p>
            <a:pPr marL="336042" indent="-336042" defTabSz="572516">
              <a:spcBef>
                <a:spcPts val="3100"/>
              </a:spcBef>
              <a:defRPr sz="2744"/>
            </a:pPr>
            <a:r>
              <a:t>The loss outputs a single number which tells us how well we are doing for that example.</a:t>
            </a:r>
          </a:p>
        </p:txBody>
      </p:sp>
      <p:sp>
        <p:nvSpPr>
          <p:cNvPr id="203" name="Dataset"/>
          <p:cNvSpPr/>
          <p:nvPr/>
        </p:nvSpPr>
        <p:spPr>
          <a:xfrm>
            <a:off x="10058400" y="2959100"/>
            <a:ext cx="1881883"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Dataset</a:t>
            </a:r>
          </a:p>
        </p:txBody>
      </p:sp>
      <p:sp>
        <p:nvSpPr>
          <p:cNvPr id="204" name="Network"/>
          <p:cNvSpPr/>
          <p:nvPr/>
        </p:nvSpPr>
        <p:spPr>
          <a:xfrm>
            <a:off x="6933058" y="2959100"/>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a:t>
            </a:r>
          </a:p>
        </p:txBody>
      </p:sp>
      <p:sp>
        <p:nvSpPr>
          <p:cNvPr id="205" name="Measure"/>
          <p:cNvSpPr/>
          <p:nvPr/>
        </p:nvSpPr>
        <p:spPr>
          <a:xfrm>
            <a:off x="8444358" y="5392737"/>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Measure</a:t>
            </a:r>
          </a:p>
        </p:txBody>
      </p:sp>
      <p:sp>
        <p:nvSpPr>
          <p:cNvPr id="206" name="Rectangle"/>
          <p:cNvSpPr/>
          <p:nvPr/>
        </p:nvSpPr>
        <p:spPr>
          <a:xfrm>
            <a:off x="6656437" y="3261518"/>
            <a:ext cx="5615881" cy="3591670"/>
          </a:xfrm>
          <a:prstGeom prst="rect">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7" name="Task"/>
          <p:cNvSpPr txBox="1"/>
          <p:nvPr/>
        </p:nvSpPr>
        <p:spPr>
          <a:xfrm>
            <a:off x="9046095" y="2816961"/>
            <a:ext cx="67841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Task</a:t>
            </a:r>
          </a:p>
        </p:txBody>
      </p:sp>
      <p:sp>
        <p:nvSpPr>
          <p:cNvPr id="208"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9" name="Input"/>
          <p:cNvSpPr txBox="1"/>
          <p:nvPr/>
        </p:nvSpPr>
        <p:spPr>
          <a:xfrm>
            <a:off x="9067660" y="3445851"/>
            <a:ext cx="63528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800"/>
            </a:lvl1pPr>
          </a:lstStyle>
          <a:p>
            <a:pPr/>
            <a:r>
              <a:t>Input</a:t>
            </a:r>
          </a:p>
        </p:txBody>
      </p:sp>
      <p:sp>
        <p:nvSpPr>
          <p:cNvPr id="210" name="Line"/>
          <p:cNvSpPr/>
          <p:nvPr/>
        </p:nvSpPr>
        <p:spPr>
          <a:xfrm flipH="1" flipV="1">
            <a:off x="8406556" y="4803012"/>
            <a:ext cx="420986" cy="71854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11" name="Evaluates"/>
          <p:cNvSpPr txBox="1"/>
          <p:nvPr/>
        </p:nvSpPr>
        <p:spPr>
          <a:xfrm>
            <a:off x="8621922" y="4853302"/>
            <a:ext cx="110071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800"/>
            </a:lvl1pPr>
          </a:lstStyle>
          <a:p>
            <a:pPr/>
            <a:r>
              <a:t>Evaluates</a:t>
            </a:r>
          </a:p>
        </p:txBody>
      </p:sp>
      <p:sp>
        <p:nvSpPr>
          <p:cNvPr id="212" name="Equation"/>
          <p:cNvSpPr txBox="1"/>
          <p:nvPr/>
        </p:nvSpPr>
        <p:spPr>
          <a:xfrm>
            <a:off x="2937784" y="6560976"/>
            <a:ext cx="834010" cy="34166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13" name="Equation"/>
          <p:cNvSpPr txBox="1"/>
          <p:nvPr/>
        </p:nvSpPr>
        <p:spPr>
          <a:xfrm>
            <a:off x="2743810" y="5347317"/>
            <a:ext cx="183653" cy="34166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214" name="Equation"/>
          <p:cNvSpPr txBox="1"/>
          <p:nvPr/>
        </p:nvSpPr>
        <p:spPr>
          <a:xfrm>
            <a:off x="5783061" y="5893503"/>
            <a:ext cx="171832" cy="246889"/>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y</m:t>
                  </m:r>
                </m:oMath>
              </m:oMathPara>
            </a14:m>
            <a:endParaRPr sz="3000"/>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upervised learning"/>
          <p:cNvSpPr txBox="1"/>
          <p:nvPr>
            <p:ph type="title"/>
          </p:nvPr>
        </p:nvSpPr>
        <p:spPr>
          <a:prstGeom prst="rect">
            <a:avLst/>
          </a:prstGeom>
        </p:spPr>
        <p:txBody>
          <a:bodyPr/>
          <a:lstStyle/>
          <a:p>
            <a:pPr lvl="1"/>
            <a:r>
              <a:t>Supervised learning</a:t>
            </a:r>
          </a:p>
        </p:txBody>
      </p:sp>
      <p:sp>
        <p:nvSpPr>
          <p:cNvPr id="217" name="The loss should be large when we are performing poorly and low (or 0) when we are performing well.…"/>
          <p:cNvSpPr txBox="1"/>
          <p:nvPr>
            <p:ph type="body" sz="half" idx="1"/>
          </p:nvPr>
        </p:nvSpPr>
        <p:spPr>
          <a:prstGeom prst="rect">
            <a:avLst/>
          </a:prstGeom>
        </p:spPr>
        <p:txBody>
          <a:bodyPr/>
          <a:lstStyle/>
          <a:p>
            <a:pPr/>
            <a:r>
              <a:t>The loss should be large when we are performing poorly and low (or 0) when we are performing well. </a:t>
            </a:r>
          </a:p>
          <a:p>
            <a:pPr/>
            <a:r>
              <a:t>The loss function is dependent on the task at hand.</a:t>
            </a:r>
          </a:p>
          <a:p>
            <a:pPr/>
            <a:r>
              <a:t>We </a:t>
            </a:r>
            <a:r>
              <a:rPr b="1"/>
              <a:t>do not use the metric</a:t>
            </a:r>
            <a:r>
              <a:t> to provide feedback to the network for technical reasons.</a:t>
            </a:r>
          </a:p>
        </p:txBody>
      </p:sp>
      <p:sp>
        <p:nvSpPr>
          <p:cNvPr id="218" name="Circle"/>
          <p:cNvSpPr/>
          <p:nvPr/>
        </p:nvSpPr>
        <p:spPr>
          <a:xfrm>
            <a:off x="10058400" y="2959100"/>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19" name="Circle"/>
          <p:cNvSpPr/>
          <p:nvPr/>
        </p:nvSpPr>
        <p:spPr>
          <a:xfrm>
            <a:off x="6933058" y="2959100"/>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20" name="Circle"/>
          <p:cNvSpPr/>
          <p:nvPr/>
        </p:nvSpPr>
        <p:spPr>
          <a:xfrm>
            <a:off x="8444358" y="5392737"/>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221" name="Rectangle"/>
          <p:cNvSpPr/>
          <p:nvPr/>
        </p:nvSpPr>
        <p:spPr>
          <a:xfrm>
            <a:off x="6656437" y="3261518"/>
            <a:ext cx="5615881" cy="3591670"/>
          </a:xfrm>
          <a:prstGeom prst="rect">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2"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3" name="Line"/>
          <p:cNvSpPr/>
          <p:nvPr/>
        </p:nvSpPr>
        <p:spPr>
          <a:xfrm>
            <a:off x="8297387" y="4814876"/>
            <a:ext cx="523238" cy="704969"/>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4" name="Equation"/>
          <p:cNvSpPr txBox="1"/>
          <p:nvPr/>
        </p:nvSpPr>
        <p:spPr>
          <a:xfrm>
            <a:off x="10688381" y="3770217"/>
            <a:ext cx="699390" cy="30632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m:rPr>
                      <m:sty m:val="p"/>
                      <m:scr m:val="double-struck"/>
                    </m:rP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Y</m:t>
                  </m:r>
                </m:oMath>
              </m:oMathPara>
            </a14:m>
            <a:endParaRPr sz="3000"/>
          </a:p>
        </p:txBody>
      </p:sp>
      <p:sp>
        <p:nvSpPr>
          <p:cNvPr id="225" name="Equation"/>
          <p:cNvSpPr txBox="1"/>
          <p:nvPr/>
        </p:nvSpPr>
        <p:spPr>
          <a:xfrm>
            <a:off x="8998498" y="3440231"/>
            <a:ext cx="931758" cy="262891"/>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X</m:t>
                  </m:r>
                </m:oMath>
              </m:oMathPara>
            </a14:m>
            <a:endParaRPr sz="3000"/>
          </a:p>
        </p:txBody>
      </p:sp>
      <p:sp>
        <p:nvSpPr>
          <p:cNvPr id="226" name="Dataset"/>
          <p:cNvSpPr txBox="1"/>
          <p:nvPr/>
        </p:nvSpPr>
        <p:spPr>
          <a:xfrm>
            <a:off x="10460924" y="2461361"/>
            <a:ext cx="1076834"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Dataset</a:t>
            </a:r>
          </a:p>
        </p:txBody>
      </p:sp>
      <p:sp>
        <p:nvSpPr>
          <p:cNvPr id="227" name="Network"/>
          <p:cNvSpPr txBox="1"/>
          <p:nvPr/>
        </p:nvSpPr>
        <p:spPr>
          <a:xfrm>
            <a:off x="7291857" y="2461361"/>
            <a:ext cx="1164286"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Network</a:t>
            </a:r>
          </a:p>
        </p:txBody>
      </p:sp>
      <p:sp>
        <p:nvSpPr>
          <p:cNvPr id="228" name="Equation"/>
          <p:cNvSpPr txBox="1"/>
          <p:nvPr/>
        </p:nvSpPr>
        <p:spPr>
          <a:xfrm>
            <a:off x="7245455" y="3725495"/>
            <a:ext cx="1257091" cy="342048"/>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f</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
        <p:nvSpPr>
          <p:cNvPr id="229" name="Loss"/>
          <p:cNvSpPr txBox="1"/>
          <p:nvPr/>
        </p:nvSpPr>
        <p:spPr>
          <a:xfrm>
            <a:off x="9109666" y="7330968"/>
            <a:ext cx="709423"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a:lvl1pPr>
          </a:lstStyle>
          <a:p>
            <a:pPr/>
            <a:r>
              <a:t>Loss</a:t>
            </a:r>
          </a:p>
        </p:txBody>
      </p:sp>
      <p:sp>
        <p:nvSpPr>
          <p:cNvPr id="230" name="Equation"/>
          <p:cNvSpPr txBox="1"/>
          <p:nvPr/>
        </p:nvSpPr>
        <p:spPr>
          <a:xfrm>
            <a:off x="8968295" y="6159323"/>
            <a:ext cx="834010" cy="34166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l</m:t>
                  </m:r>
                  <m:r>
                    <a:rPr xmlns:a="http://schemas.openxmlformats.org/drawingml/2006/main" sz="3000" i="1">
                      <a:solidFill>
                        <a:srgbClr val="000000"/>
                      </a:solidFill>
                      <a:latin typeface="Cambria Math" panose="02040503050406030204" pitchFamily="18" charset="0"/>
                    </a:rPr>
                    <m:t>(</m:t>
                  </m:r>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231" name="Equation"/>
          <p:cNvSpPr txBox="1"/>
          <p:nvPr/>
        </p:nvSpPr>
        <p:spPr>
          <a:xfrm>
            <a:off x="10370098" y="5244277"/>
            <a:ext cx="912327" cy="331090"/>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y</m:t>
                  </m:r>
                  <m:r>
                    <a:rPr xmlns:a="http://schemas.openxmlformats.org/drawingml/2006/main" sz="3000" i="1">
                      <a:solidFill>
                        <a:srgbClr val="000000"/>
                      </a:solidFill>
                      <a:latin typeface="Cambria Math" panose="02040503050406030204" pitchFamily="18" charset="0"/>
                    </a:rPr>
                    <m:t>∈</m:t>
                  </m:r>
                  <m:r>
                    <m:rPr>
                      <m:sty m:val="p"/>
                      <m:scr m:val="double-struck"/>
                    </m:rPr>
                    <a:rPr xmlns:a="http://schemas.openxmlformats.org/drawingml/2006/main" sz="3000" i="1">
                      <a:solidFill>
                        <a:srgbClr val="000000"/>
                      </a:solidFill>
                      <a:latin typeface="Cambria Math" panose="02040503050406030204" pitchFamily="18" charset="0"/>
                    </a:rPr>
                    <m:t>Y</m:t>
                  </m:r>
                </m:oMath>
              </m:oMathPara>
            </a14:m>
            <a:endParaRPr sz="3000"/>
          </a:p>
        </p:txBody>
      </p:sp>
      <p:sp>
        <p:nvSpPr>
          <p:cNvPr id="232" name="Line"/>
          <p:cNvSpPr/>
          <p:nvPr/>
        </p:nvSpPr>
        <p:spPr>
          <a:xfrm flipH="1">
            <a:off x="9868892" y="4680607"/>
            <a:ext cx="570271" cy="761078"/>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33" name="Equation"/>
          <p:cNvSpPr txBox="1"/>
          <p:nvPr/>
        </p:nvSpPr>
        <p:spPr>
          <a:xfrm>
            <a:off x="8592098" y="4886520"/>
            <a:ext cx="183653" cy="34166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limUpp>
                    <m:e>
                      <m:r>
                        <a:rPr xmlns:a="http://schemas.openxmlformats.org/drawingml/2006/main" sz="3000" i="1">
                          <a:solidFill>
                            <a:srgbClr val="000000"/>
                          </a:solidFill>
                          <a:latin typeface="Cambria Math" panose="02040503050406030204" pitchFamily="18" charset="0"/>
                        </a:rPr>
                        <m:t>y</m:t>
                      </m:r>
                    </m:e>
                    <m:lim>
                      <m:r>
                        <a:rPr xmlns:a="http://schemas.openxmlformats.org/drawingml/2006/main" sz="3000" i="1">
                          <a:solidFill>
                            <a:srgbClr val="000000"/>
                          </a:solidFill>
                          <a:latin typeface="Cambria Math" panose="02040503050406030204" pitchFamily="18" charset="0"/>
                        </a:rPr>
                        <m:t>̂</m:t>
                      </m:r>
                    </m:lim>
                  </m:limUpp>
                </m:oMath>
              </m:oMathPara>
            </a14:m>
            <a:endParaRPr sz="3000"/>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16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